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93" r:id="rId2"/>
    <p:sldId id="317" r:id="rId3"/>
    <p:sldId id="319" r:id="rId4"/>
    <p:sldId id="339" r:id="rId5"/>
    <p:sldId id="297" r:id="rId6"/>
    <p:sldId id="333" r:id="rId7"/>
    <p:sldId id="335" r:id="rId8"/>
    <p:sldId id="336" r:id="rId9"/>
    <p:sldId id="298" r:id="rId10"/>
    <p:sldId id="337" r:id="rId11"/>
    <p:sldId id="338" r:id="rId12"/>
    <p:sldId id="300" r:id="rId13"/>
    <p:sldId id="305" r:id="rId14"/>
    <p:sldId id="321" r:id="rId15"/>
    <p:sldId id="306" r:id="rId16"/>
    <p:sldId id="311" r:id="rId17"/>
    <p:sldId id="310" r:id="rId18"/>
    <p:sldId id="322" r:id="rId19"/>
    <p:sldId id="283" r:id="rId20"/>
    <p:sldId id="284" r:id="rId21"/>
    <p:sldId id="285" r:id="rId22"/>
    <p:sldId id="286" r:id="rId23"/>
    <p:sldId id="287" r:id="rId24"/>
    <p:sldId id="281" r:id="rId25"/>
    <p:sldId id="329" r:id="rId26"/>
    <p:sldId id="330" r:id="rId27"/>
    <p:sldId id="331" r:id="rId28"/>
    <p:sldId id="332" r:id="rId29"/>
    <p:sldId id="289" r:id="rId30"/>
    <p:sldId id="290" r:id="rId31"/>
    <p:sldId id="291" r:id="rId32"/>
    <p:sldId id="292" r:id="rId33"/>
    <p:sldId id="323" r:id="rId34"/>
    <p:sldId id="257" r:id="rId35"/>
    <p:sldId id="258" r:id="rId36"/>
    <p:sldId id="259" r:id="rId37"/>
    <p:sldId id="260" r:id="rId38"/>
    <p:sldId id="261" r:id="rId39"/>
    <p:sldId id="324" r:id="rId40"/>
    <p:sldId id="274" r:id="rId41"/>
    <p:sldId id="275" r:id="rId42"/>
    <p:sldId id="276" r:id="rId43"/>
    <p:sldId id="302" r:id="rId44"/>
    <p:sldId id="325" r:id="rId45"/>
    <p:sldId id="328" r:id="rId46"/>
    <p:sldId id="307" r:id="rId47"/>
    <p:sldId id="308" r:id="rId48"/>
    <p:sldId id="309" r:id="rId49"/>
    <p:sldId id="326" r:id="rId50"/>
    <p:sldId id="312" r:id="rId51"/>
    <p:sldId id="318" r:id="rId52"/>
    <p:sldId id="314"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47" autoAdjust="0"/>
    <p:restoredTop sz="72611"/>
  </p:normalViewPr>
  <p:slideViewPr>
    <p:cSldViewPr snapToGrid="0">
      <p:cViewPr>
        <p:scale>
          <a:sx n="72" d="100"/>
          <a:sy n="72" d="100"/>
        </p:scale>
        <p:origin x="1416" y="296"/>
      </p:cViewPr>
      <p:guideLst/>
    </p:cSldViewPr>
  </p:slideViewPr>
  <p:outlineViewPr>
    <p:cViewPr>
      <p:scale>
        <a:sx n="33" d="100"/>
        <a:sy n="33" d="100"/>
      </p:scale>
      <p:origin x="0" y="-92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 Id="rId2"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79682-9306-9647-842B-184A2670ABFF}" type="datetimeFigureOut">
              <a:rPr lang="en-US" smtClean="0"/>
              <a:t>4/17/16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372D7-D335-9247-BC4F-4DD397F1C1F3}" type="slidenum">
              <a:rPr lang="en-US" smtClean="0"/>
              <a:t>‹#›</a:t>
            </a:fld>
            <a:endParaRPr lang="en-US"/>
          </a:p>
        </p:txBody>
      </p:sp>
    </p:spTree>
    <p:extLst>
      <p:ext uri="{BB962C8B-B14F-4D97-AF65-F5344CB8AC3E}">
        <p14:creationId xmlns:p14="http://schemas.microsoft.com/office/powerpoint/2010/main" val="1661542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F372D7-D335-9247-BC4F-4DD397F1C1F3}" type="slidenum">
              <a:rPr lang="en-US" smtClean="0"/>
              <a:t>1</a:t>
            </a:fld>
            <a:endParaRPr lang="en-US"/>
          </a:p>
        </p:txBody>
      </p:sp>
    </p:spTree>
    <p:extLst>
      <p:ext uri="{BB962C8B-B14F-4D97-AF65-F5344CB8AC3E}">
        <p14:creationId xmlns:p14="http://schemas.microsoft.com/office/powerpoint/2010/main" val="2091146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followed by mapping of the sequencing reads to the reference genome or gene sets for gene expression analysis and polymorphism detection</a:t>
            </a:r>
            <a:endParaRPr lang="en-US" dirty="0"/>
          </a:p>
        </p:txBody>
      </p:sp>
      <p:sp>
        <p:nvSpPr>
          <p:cNvPr id="4" name="Slide Number Placeholder 3"/>
          <p:cNvSpPr>
            <a:spLocks noGrp="1"/>
          </p:cNvSpPr>
          <p:nvPr>
            <p:ph type="sldNum" sz="quarter" idx="10"/>
          </p:nvPr>
        </p:nvSpPr>
        <p:spPr/>
        <p:txBody>
          <a:bodyPr/>
          <a:lstStyle/>
          <a:p>
            <a:fld id="{E1F372D7-D335-9247-BC4F-4DD397F1C1F3}" type="slidenum">
              <a:rPr lang="en-US" smtClean="0"/>
              <a:t>6</a:t>
            </a:fld>
            <a:endParaRPr lang="en-US"/>
          </a:p>
        </p:txBody>
      </p:sp>
    </p:spTree>
    <p:extLst>
      <p:ext uri="{BB962C8B-B14F-4D97-AF65-F5344CB8AC3E}">
        <p14:creationId xmlns:p14="http://schemas.microsoft.com/office/powerpoint/2010/main" val="1799662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F372D7-D335-9247-BC4F-4DD397F1C1F3}" type="slidenum">
              <a:rPr lang="en-US" smtClean="0"/>
              <a:t>7</a:t>
            </a:fld>
            <a:endParaRPr lang="en-US"/>
          </a:p>
        </p:txBody>
      </p:sp>
    </p:spTree>
    <p:extLst>
      <p:ext uri="{BB962C8B-B14F-4D97-AF65-F5344CB8AC3E}">
        <p14:creationId xmlns:p14="http://schemas.microsoft.com/office/powerpoint/2010/main" val="1331883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F372D7-D335-9247-BC4F-4DD397F1C1F3}" type="slidenum">
              <a:rPr lang="en-US" smtClean="0"/>
              <a:t>8</a:t>
            </a:fld>
            <a:endParaRPr lang="en-US"/>
          </a:p>
        </p:txBody>
      </p:sp>
    </p:spTree>
    <p:extLst>
      <p:ext uri="{BB962C8B-B14F-4D97-AF65-F5344CB8AC3E}">
        <p14:creationId xmlns:p14="http://schemas.microsoft.com/office/powerpoint/2010/main" val="1332746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F372D7-D335-9247-BC4F-4DD397F1C1F3}" type="slidenum">
              <a:rPr lang="en-US" smtClean="0"/>
              <a:t>11</a:t>
            </a:fld>
            <a:endParaRPr lang="en-US"/>
          </a:p>
        </p:txBody>
      </p:sp>
    </p:spTree>
    <p:extLst>
      <p:ext uri="{BB962C8B-B14F-4D97-AF65-F5344CB8AC3E}">
        <p14:creationId xmlns:p14="http://schemas.microsoft.com/office/powerpoint/2010/main" val="382176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fundamental idea is pretty simple: short sequence reads obtained from an mRNA sample can be mapped (by sequence similarity) back to a catalog of gene or mRNA sequences, and the number of reads mapping to each molecule then acts as a proxy for that molecule’s expression level in the sample.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generalize, however, embarking on an RNA-</a:t>
            </a:r>
            <a:r>
              <a:rPr lang="en-US" sz="1200" b="0" i="0" kern="1200" dirty="0" err="1" smtClean="0">
                <a:solidFill>
                  <a:schemeClr val="tx1"/>
                </a:solidFill>
                <a:effectLst/>
                <a:latin typeface="+mn-lt"/>
                <a:ea typeface="+mn-ea"/>
                <a:cs typeface="+mn-cs"/>
              </a:rPr>
              <a:t>seq</a:t>
            </a:r>
            <a:r>
              <a:rPr lang="en-US" sz="1200" b="0" i="0" kern="1200" dirty="0" smtClean="0">
                <a:solidFill>
                  <a:schemeClr val="tx1"/>
                </a:solidFill>
                <a:effectLst/>
                <a:latin typeface="+mn-lt"/>
                <a:ea typeface="+mn-ea"/>
                <a:cs typeface="+mn-cs"/>
              </a:rPr>
              <a:t> study usually requires initial filtering of sequencing reads, assembling those reads into transcripts or aligning them to reference sequences, annotating the putative transcripts, quantifying the number of reads per transcript, and statistical comparison of transcript abundance across samples or treatments.</a:t>
            </a:r>
          </a:p>
          <a:p>
            <a:endParaRPr lang="en-US" dirty="0"/>
          </a:p>
        </p:txBody>
      </p:sp>
      <p:sp>
        <p:nvSpPr>
          <p:cNvPr id="4" name="Slide Number Placeholder 3"/>
          <p:cNvSpPr>
            <a:spLocks noGrp="1"/>
          </p:cNvSpPr>
          <p:nvPr>
            <p:ph type="sldNum" sz="quarter" idx="10"/>
          </p:nvPr>
        </p:nvSpPr>
        <p:spPr/>
        <p:txBody>
          <a:bodyPr/>
          <a:lstStyle/>
          <a:p>
            <a:fld id="{E1F372D7-D335-9247-BC4F-4DD397F1C1F3}" type="slidenum">
              <a:rPr lang="en-US" smtClean="0"/>
              <a:t>13</a:t>
            </a:fld>
            <a:endParaRPr lang="en-US"/>
          </a:p>
        </p:txBody>
      </p:sp>
    </p:spTree>
    <p:extLst>
      <p:ext uri="{BB962C8B-B14F-4D97-AF65-F5344CB8AC3E}">
        <p14:creationId xmlns:p14="http://schemas.microsoft.com/office/powerpoint/2010/main" val="324106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F372D7-D335-9247-BC4F-4DD397F1C1F3}" type="slidenum">
              <a:rPr lang="en-US" smtClean="0"/>
              <a:t>15</a:t>
            </a:fld>
            <a:endParaRPr lang="en-US"/>
          </a:p>
        </p:txBody>
      </p:sp>
    </p:spTree>
    <p:extLst>
      <p:ext uri="{BB962C8B-B14F-4D97-AF65-F5344CB8AC3E}">
        <p14:creationId xmlns:p14="http://schemas.microsoft.com/office/powerpoint/2010/main" val="1809775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C6A049-B275-D940-B866-C1A49BDEAD56}" type="slidenum">
              <a:rPr lang="en-US" smtClean="0"/>
              <a:t>28</a:t>
            </a:fld>
            <a:endParaRPr lang="en-US"/>
          </a:p>
        </p:txBody>
      </p:sp>
    </p:spTree>
    <p:extLst>
      <p:ext uri="{BB962C8B-B14F-4D97-AF65-F5344CB8AC3E}">
        <p14:creationId xmlns:p14="http://schemas.microsoft.com/office/powerpoint/2010/main" val="1024730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371601"/>
            <a:ext cx="10363200" cy="1447800"/>
          </a:xfrm>
          <a:prstGeom prst="rect">
            <a:avLst/>
          </a:prstGeom>
        </p:spPr>
        <p:txBody>
          <a:bodyPr/>
          <a:lstStyle>
            <a:lvl1pPr algn="ctr">
              <a:defRPr>
                <a:solidFill>
                  <a:schemeClr val="bg2">
                    <a:lumMod val="75000"/>
                  </a:schemeClr>
                </a:solidFill>
                <a:latin typeface="Georgia"/>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1828800" y="2819400"/>
            <a:ext cx="8534400" cy="1752600"/>
          </a:xfrm>
          <a:prstGeom prst="rect">
            <a:avLst/>
          </a:prstGeom>
        </p:spPr>
        <p:txBody>
          <a:bodyPr/>
          <a:lstStyle>
            <a:lvl1pPr marL="0" indent="0" algn="ctr">
              <a:buNone/>
              <a:defRPr b="0" i="0">
                <a:solidFill>
                  <a:srgbClr val="606060"/>
                </a:solidFill>
                <a:latin typeface="Trebuchet MS"/>
                <a:cs typeface="Trebuchet MS"/>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11"/>
          <p:cNvCxnSpPr>
            <a:cxnSpLocks noChangeShapeType="1"/>
          </p:cNvCxnSpPr>
          <p:nvPr/>
        </p:nvCxnSpPr>
        <p:spPr bwMode="auto">
          <a:xfrm>
            <a:off x="1117600" y="2362200"/>
            <a:ext cx="10160000" cy="1588"/>
          </a:xfrm>
          <a:prstGeom prst="line">
            <a:avLst/>
          </a:prstGeom>
          <a:noFill/>
          <a:ln w="9525">
            <a:solidFill>
              <a:schemeClr val="bg1"/>
            </a:solidFill>
            <a:prstDash val="dot"/>
            <a:round/>
          </a:ln>
        </p:spPr>
      </p:cxnSp>
      <p:cxnSp>
        <p:nvCxnSpPr>
          <p:cNvPr id="5" name="Straight Connector 13"/>
          <p:cNvCxnSpPr>
            <a:cxnSpLocks noChangeShapeType="1"/>
          </p:cNvCxnSpPr>
          <p:nvPr/>
        </p:nvCxnSpPr>
        <p:spPr bwMode="auto">
          <a:xfrm>
            <a:off x="1117600" y="2363788"/>
            <a:ext cx="10160000" cy="1587"/>
          </a:xfrm>
          <a:prstGeom prst="line">
            <a:avLst/>
          </a:prstGeom>
          <a:noFill/>
          <a:ln w="9525">
            <a:solidFill>
              <a:schemeClr val="tx1"/>
            </a:solidFill>
            <a:prstDash val="dot"/>
            <a:round/>
          </a:ln>
        </p:spPr>
      </p:cxnSp>
      <p:sp>
        <p:nvSpPr>
          <p:cNvPr id="2" name="Title 1"/>
          <p:cNvSpPr>
            <a:spLocks noGrp="1"/>
          </p:cNvSpPr>
          <p:nvPr>
            <p:ph type="title" hasCustomPrompt="1"/>
          </p:nvPr>
        </p:nvSpPr>
        <p:spPr>
          <a:xfrm>
            <a:off x="963084" y="2338387"/>
            <a:ext cx="10363200" cy="1852613"/>
          </a:xfrm>
          <a:prstGeom prst="rect">
            <a:avLst/>
          </a:prstGeom>
        </p:spPr>
        <p:txBody>
          <a:bodyPr anchor="t"/>
          <a:lstStyle>
            <a:lvl1pPr algn="l">
              <a:defRPr sz="4000" b="0" i="0" cap="all">
                <a:solidFill>
                  <a:srgbClr val="606060"/>
                </a:solidFill>
                <a:latin typeface="Georgia"/>
                <a:cs typeface="Georgia"/>
              </a:defRPr>
            </a:lvl1pPr>
          </a:lstStyle>
          <a:p>
            <a:r>
              <a:rPr lang="en-US" dirty="0" smtClean="0"/>
              <a:t>Click to edit Master</a:t>
            </a:r>
            <a:endParaRPr lang="en-US" dirty="0"/>
          </a:p>
        </p:txBody>
      </p:sp>
      <p:sp>
        <p:nvSpPr>
          <p:cNvPr id="3" name="Text Placeholder 2"/>
          <p:cNvSpPr>
            <a:spLocks noGrp="1"/>
          </p:cNvSpPr>
          <p:nvPr>
            <p:ph type="body" idx="1" hasCustomPrompt="1"/>
          </p:nvPr>
        </p:nvSpPr>
        <p:spPr>
          <a:xfrm>
            <a:off x="963084" y="1676400"/>
            <a:ext cx="10363200" cy="661987"/>
          </a:xfrm>
          <a:prstGeom prst="rect">
            <a:avLst/>
          </a:prstGeom>
        </p:spPr>
        <p:txBody>
          <a:bodyPr anchor="b"/>
          <a:lstStyle>
            <a:lvl1pPr marL="0" indent="0">
              <a:buNone/>
              <a:defRPr sz="2000" b="0" i="0">
                <a:solidFill>
                  <a:srgbClr val="1C6CB5"/>
                </a:solidFill>
                <a:latin typeface="Trebuchet MS"/>
                <a:cs typeface="Trebuchet M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1371600"/>
            <a:ext cx="10363200" cy="1143000"/>
          </a:xfrm>
          <a:prstGeom prst="rect">
            <a:avLst/>
          </a:prstGeom>
        </p:spPr>
        <p:txBody>
          <a:bodyPr/>
          <a:lstStyle>
            <a:lvl1pPr>
              <a:defRPr b="0" i="0">
                <a:solidFill>
                  <a:srgbClr val="606060"/>
                </a:solidFill>
                <a:latin typeface="Georgia"/>
                <a:cs typeface="Georgia"/>
              </a:defRPr>
            </a:lvl1p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914400" y="2514600"/>
            <a:ext cx="10363200" cy="3429000"/>
          </a:xfrm>
          <a:prstGeom prst="rect">
            <a:avLst/>
          </a:prstGeom>
        </p:spPr>
        <p:txBody>
          <a:bodyPr/>
          <a:lstStyle>
            <a:lvl1pPr>
              <a:defRPr b="0" i="0">
                <a:solidFill>
                  <a:srgbClr val="606060"/>
                </a:solidFill>
                <a:latin typeface="Trebuchet MS"/>
                <a:cs typeface="Trebuchet MS"/>
              </a:defRPr>
            </a:lvl1pPr>
            <a:lvl2pPr>
              <a:buClrTx/>
              <a:defRPr b="0" i="0">
                <a:solidFill>
                  <a:srgbClr val="606060"/>
                </a:solidFill>
                <a:latin typeface="Trebuchet MS"/>
                <a:cs typeface="Trebuchet MS"/>
              </a:defRPr>
            </a:lvl2pPr>
            <a:lvl3pPr>
              <a:buClrTx/>
              <a:defRPr b="0" i="0">
                <a:solidFill>
                  <a:srgbClr val="606060"/>
                </a:solidFill>
                <a:latin typeface="Trebuchet MS"/>
                <a:cs typeface="Trebuchet MS"/>
              </a:defRPr>
            </a:lvl3pPr>
            <a:lvl4pPr>
              <a:buClrTx/>
              <a:defRPr b="0" i="0">
                <a:solidFill>
                  <a:srgbClr val="606060"/>
                </a:solidFill>
                <a:latin typeface="Trebuchet MS"/>
                <a:cs typeface="Trebuchet MS"/>
              </a:defRPr>
            </a:lvl4pPr>
            <a:lvl5pPr>
              <a:defRPr b="0" i="1">
                <a:solidFill>
                  <a:srgbClr val="606060"/>
                </a:solidFill>
                <a:latin typeface="Trebuchet MS"/>
                <a:cs typeface="Trebuchet M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990600"/>
            <a:ext cx="10363200" cy="1143000"/>
          </a:xfrm>
          <a:prstGeom prst="rect">
            <a:avLst/>
          </a:prstGeom>
        </p:spPr>
        <p:txBody>
          <a:bodyPr/>
          <a:lstStyle>
            <a:lvl1pPr>
              <a:defRPr b="0" i="0">
                <a:solidFill>
                  <a:srgbClr val="606060"/>
                </a:solidFill>
                <a:latin typeface="Georgia"/>
                <a:cs typeface="Georgia"/>
              </a:defRPr>
            </a:lvl1pPr>
          </a:lstStyle>
          <a:p>
            <a:r>
              <a:rPr lang="en-US" dirty="0" smtClean="0"/>
              <a:t>Click to edit Master title style</a:t>
            </a:r>
            <a:endParaRPr lang="en-US" dirty="0"/>
          </a:p>
        </p:txBody>
      </p:sp>
      <p:sp>
        <p:nvSpPr>
          <p:cNvPr id="3" name="Content Placeholder 2"/>
          <p:cNvSpPr>
            <a:spLocks noGrp="1"/>
          </p:cNvSpPr>
          <p:nvPr>
            <p:ph sz="half" idx="1" hasCustomPrompt="1"/>
          </p:nvPr>
        </p:nvSpPr>
        <p:spPr>
          <a:xfrm>
            <a:off x="914400" y="2133600"/>
            <a:ext cx="5080000" cy="3505200"/>
          </a:xfrm>
          <a:prstGeom prst="rect">
            <a:avLst/>
          </a:prstGeom>
        </p:spPr>
        <p:txBody>
          <a:bodyPr/>
          <a:lstStyle>
            <a:lvl1pPr>
              <a:defRPr sz="2800" b="0" i="0">
                <a:solidFill>
                  <a:srgbClr val="606060"/>
                </a:solidFill>
                <a:latin typeface="Trebuchet MS"/>
                <a:cs typeface="Trebuchet MS"/>
              </a:defRPr>
            </a:lvl1pPr>
            <a:lvl2pPr>
              <a:buClrTx/>
              <a:buFont typeface="Arial"/>
              <a:buChar char="•"/>
              <a:defRPr sz="2400" b="0" i="0">
                <a:solidFill>
                  <a:srgbClr val="606060"/>
                </a:solidFill>
                <a:latin typeface="Trebuchet MS"/>
                <a:cs typeface="Trebuchet MS"/>
              </a:defRPr>
            </a:lvl2pPr>
            <a:lvl3pPr>
              <a:buClrTx/>
              <a:buFont typeface="Arial"/>
              <a:buChar char="•"/>
              <a:defRPr sz="2000" b="0" i="0">
                <a:solidFill>
                  <a:srgbClr val="606060"/>
                </a:solidFill>
                <a:latin typeface="Trebuchet MS"/>
                <a:cs typeface="Trebuchet MS"/>
              </a:defRPr>
            </a:lvl3pPr>
            <a:lvl4pPr>
              <a:buClrTx/>
              <a:buFont typeface="Arial"/>
              <a:buChar char="•"/>
              <a:defRPr sz="1800" b="0" i="0">
                <a:solidFill>
                  <a:srgbClr val="606060"/>
                </a:solidFill>
                <a:latin typeface="Trebuchet MS"/>
                <a:cs typeface="Trebuchet MS"/>
              </a:defRPr>
            </a:lvl4pPr>
            <a:lvl5pPr>
              <a:buClr>
                <a:srgbClr val="ECD63F"/>
              </a:buClr>
              <a:buFontTx/>
              <a:buNone/>
              <a:defRPr sz="1800" b="0" i="1">
                <a:solidFill>
                  <a:srgbClr val="606060"/>
                </a:solidFill>
                <a:latin typeface="Trebuchet MS"/>
                <a:cs typeface="Trebuchet MS"/>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2133600"/>
            <a:ext cx="5080000" cy="3505200"/>
          </a:xfrm>
          <a:prstGeom prst="rect">
            <a:avLst/>
          </a:prstGeom>
        </p:spPr>
        <p:txBody>
          <a:bodyPr/>
          <a:lstStyle>
            <a:lvl1pPr>
              <a:defRPr sz="2800" b="0" i="0">
                <a:solidFill>
                  <a:srgbClr val="606060"/>
                </a:solidFill>
                <a:latin typeface="Trebuchet MS"/>
                <a:cs typeface="Trebuchet MS"/>
              </a:defRPr>
            </a:lvl1pPr>
            <a:lvl2pPr>
              <a:buClrTx/>
              <a:buFont typeface="Arial"/>
              <a:buChar char="•"/>
              <a:defRPr sz="2400" b="0" i="0">
                <a:solidFill>
                  <a:srgbClr val="808080"/>
                </a:solidFill>
                <a:latin typeface="Trebuchet MS"/>
                <a:cs typeface="Trebuchet MS"/>
              </a:defRPr>
            </a:lvl2pPr>
            <a:lvl3pPr>
              <a:buClrTx/>
              <a:buFont typeface="Arial"/>
              <a:buChar char="•"/>
              <a:defRPr sz="2000" b="0" i="0">
                <a:solidFill>
                  <a:srgbClr val="808080"/>
                </a:solidFill>
                <a:latin typeface="Trebuchet MS"/>
                <a:cs typeface="Trebuchet MS"/>
              </a:defRPr>
            </a:lvl3pPr>
            <a:lvl4pPr>
              <a:buClrTx/>
              <a:buFont typeface="Arial"/>
              <a:buChar char="•"/>
              <a:defRPr sz="1800" b="0" i="0">
                <a:solidFill>
                  <a:srgbClr val="808080"/>
                </a:solidFill>
                <a:latin typeface="Trebuchet MS"/>
                <a:cs typeface="Trebuchet MS"/>
              </a:defRPr>
            </a:lvl4pPr>
            <a:lvl5pPr>
              <a:buClr>
                <a:srgbClr val="ECD63F"/>
              </a:buClr>
              <a:buFontTx/>
              <a:buNone/>
              <a:defRPr sz="1800" b="0" i="1">
                <a:solidFill>
                  <a:srgbClr val="808080"/>
                </a:solidFill>
                <a:latin typeface="Trebuchet MS"/>
                <a:cs typeface="Trebuchet MS"/>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914400"/>
            <a:ext cx="10972800" cy="1006475"/>
          </a:xfrm>
          <a:prstGeom prst="rect">
            <a:avLst/>
          </a:prstGeom>
        </p:spPr>
        <p:txBody>
          <a:bodyPr/>
          <a:lstStyle>
            <a:lvl1pPr>
              <a:defRPr b="0" i="0">
                <a:solidFill>
                  <a:srgbClr val="808080"/>
                </a:solidFill>
                <a:latin typeface="Georgia"/>
                <a:cs typeface="Georgia"/>
              </a:defRPr>
            </a:lvl1pPr>
          </a:lstStyle>
          <a:p>
            <a:r>
              <a:rPr lang="en-US" dirty="0" smtClean="0"/>
              <a:t>Click to edit Master title style</a:t>
            </a:r>
            <a:endParaRPr lang="en-US" dirty="0"/>
          </a:p>
        </p:txBody>
      </p:sp>
      <p:sp>
        <p:nvSpPr>
          <p:cNvPr id="3" name="Text Placeholder 2"/>
          <p:cNvSpPr>
            <a:spLocks noGrp="1"/>
          </p:cNvSpPr>
          <p:nvPr>
            <p:ph type="body" idx="1" hasCustomPrompt="1"/>
          </p:nvPr>
        </p:nvSpPr>
        <p:spPr>
          <a:xfrm>
            <a:off x="609600" y="2057401"/>
            <a:ext cx="5386917" cy="438935"/>
          </a:xfrm>
          <a:prstGeom prst="rect">
            <a:avLst/>
          </a:prstGeom>
        </p:spPr>
        <p:txBody>
          <a:bodyPr anchor="b"/>
          <a:lstStyle>
            <a:lvl1pPr marL="0" indent="0">
              <a:buNone/>
              <a:defRPr sz="2400" b="0" i="0">
                <a:solidFill>
                  <a:srgbClr val="1C6CB5"/>
                </a:solidFill>
                <a:latin typeface="Trebuchet MS"/>
                <a:cs typeface="Trebuchet M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a:t>
            </a:r>
          </a:p>
        </p:txBody>
      </p:sp>
      <p:sp>
        <p:nvSpPr>
          <p:cNvPr id="4" name="Content Placeholder 3"/>
          <p:cNvSpPr>
            <a:spLocks noGrp="1"/>
          </p:cNvSpPr>
          <p:nvPr>
            <p:ph sz="half" idx="2" hasCustomPrompt="1"/>
          </p:nvPr>
        </p:nvSpPr>
        <p:spPr>
          <a:xfrm>
            <a:off x="609600" y="2637626"/>
            <a:ext cx="5386917" cy="2971800"/>
          </a:xfrm>
          <a:prstGeom prst="rect">
            <a:avLst/>
          </a:prstGeom>
        </p:spPr>
        <p:txBody>
          <a:bodyPr/>
          <a:lstStyle>
            <a:lvl1pPr>
              <a:defRPr sz="2400" b="0" i="0">
                <a:solidFill>
                  <a:srgbClr val="606060"/>
                </a:solidFill>
                <a:latin typeface="Trebuchet MS"/>
                <a:cs typeface="Trebuchet MS"/>
              </a:defRPr>
            </a:lvl1pPr>
            <a:lvl2pPr>
              <a:buClr>
                <a:srgbClr val="ECD63F"/>
              </a:buClr>
              <a:buFont typeface="Arial"/>
              <a:buChar char="•"/>
              <a:defRPr sz="2000" b="0" i="0">
                <a:solidFill>
                  <a:srgbClr val="606060"/>
                </a:solidFill>
                <a:latin typeface="Trebuchet MS"/>
                <a:cs typeface="Trebuchet MS"/>
              </a:defRPr>
            </a:lvl2pPr>
            <a:lvl3pPr>
              <a:buClr>
                <a:srgbClr val="ECD63F"/>
              </a:buClr>
              <a:buFont typeface="Arial"/>
              <a:buChar char="•"/>
              <a:defRPr sz="1800" b="0" i="0">
                <a:solidFill>
                  <a:srgbClr val="606060"/>
                </a:solidFill>
                <a:latin typeface="Trebuchet MS"/>
                <a:cs typeface="Trebuchet MS"/>
              </a:defRPr>
            </a:lvl3pPr>
            <a:lvl4pPr>
              <a:buClr>
                <a:srgbClr val="ECD63F"/>
              </a:buClr>
              <a:buFont typeface="Arial"/>
              <a:buChar char="•"/>
              <a:defRPr sz="1600" b="0" i="0">
                <a:solidFill>
                  <a:srgbClr val="606060"/>
                </a:solidFill>
                <a:latin typeface="Trebuchet MS"/>
                <a:cs typeface="Trebuchet MS"/>
              </a:defRPr>
            </a:lvl4pPr>
            <a:lvl5pPr>
              <a:buClr>
                <a:srgbClr val="ECD63F"/>
              </a:buClr>
              <a:buFontTx/>
              <a:buNone/>
              <a:defRPr sz="1600" b="0" i="1">
                <a:solidFill>
                  <a:srgbClr val="606060"/>
                </a:solidFill>
                <a:latin typeface="Trebuchet MS"/>
                <a:cs typeface="Trebuchet MS"/>
              </a:defRPr>
            </a:lvl5pPr>
            <a:lvl6pPr>
              <a:defRPr sz="1600"/>
            </a:lvl6pPr>
            <a:lvl7pPr>
              <a:defRPr sz="1600"/>
            </a:lvl7pPr>
            <a:lvl8pPr>
              <a:defRPr sz="1600"/>
            </a:lvl8pPr>
            <a:lvl9pPr>
              <a:defRPr sz="1600"/>
            </a:lvl9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hasCustomPrompt="1"/>
          </p:nvPr>
        </p:nvSpPr>
        <p:spPr>
          <a:xfrm>
            <a:off x="6193367" y="2057401"/>
            <a:ext cx="5389033" cy="438935"/>
          </a:xfrm>
          <a:prstGeom prst="rect">
            <a:avLst/>
          </a:prstGeom>
        </p:spPr>
        <p:txBody>
          <a:bodyPr anchor="b"/>
          <a:lstStyle>
            <a:lvl1pPr marL="0" indent="0">
              <a:buNone/>
              <a:defRPr sz="2400" b="0" i="0">
                <a:solidFill>
                  <a:srgbClr val="1C6CB5"/>
                </a:solidFill>
                <a:latin typeface="Trebuchet MS"/>
                <a:cs typeface="Trebuchet M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a:t>
            </a:r>
          </a:p>
        </p:txBody>
      </p:sp>
      <p:sp>
        <p:nvSpPr>
          <p:cNvPr id="6" name="Content Placeholder 5"/>
          <p:cNvSpPr>
            <a:spLocks noGrp="1"/>
          </p:cNvSpPr>
          <p:nvPr>
            <p:ph sz="quarter" idx="4" hasCustomPrompt="1"/>
          </p:nvPr>
        </p:nvSpPr>
        <p:spPr>
          <a:xfrm>
            <a:off x="6193367" y="2637626"/>
            <a:ext cx="5389033" cy="2971800"/>
          </a:xfrm>
          <a:prstGeom prst="rect">
            <a:avLst/>
          </a:prstGeom>
        </p:spPr>
        <p:txBody>
          <a:bodyPr/>
          <a:lstStyle>
            <a:lvl1pPr>
              <a:defRPr sz="2400">
                <a:solidFill>
                  <a:srgbClr val="606060"/>
                </a:solidFill>
              </a:defRPr>
            </a:lvl1pPr>
            <a:lvl2pPr>
              <a:buClr>
                <a:srgbClr val="ECD63F"/>
              </a:buClr>
              <a:buFont typeface="Arial"/>
              <a:buChar char="•"/>
              <a:defRPr sz="2000">
                <a:solidFill>
                  <a:srgbClr val="606060"/>
                </a:solidFill>
              </a:defRPr>
            </a:lvl2pPr>
            <a:lvl3pPr>
              <a:buClr>
                <a:srgbClr val="ECD63F"/>
              </a:buClr>
              <a:buFont typeface="Arial"/>
              <a:buChar char="•"/>
              <a:defRPr sz="1800">
                <a:solidFill>
                  <a:srgbClr val="606060"/>
                </a:solidFill>
              </a:defRPr>
            </a:lvl3pPr>
            <a:lvl4pPr>
              <a:buClr>
                <a:srgbClr val="ECD63F"/>
              </a:buClr>
              <a:buFont typeface="Arial"/>
              <a:buChar char="•"/>
              <a:defRPr sz="1600">
                <a:solidFill>
                  <a:srgbClr val="606060"/>
                </a:solidFill>
              </a:defRPr>
            </a:lvl4pPr>
            <a:lvl5pPr>
              <a:buClr>
                <a:srgbClr val="ECD63F"/>
              </a:buClr>
              <a:buFontTx/>
              <a:buNone/>
              <a:defRPr sz="1600" i="1">
                <a:solidFill>
                  <a:srgbClr val="606060"/>
                </a:solidFill>
              </a:defRPr>
            </a:lvl5pPr>
            <a:lvl6pPr>
              <a:defRPr sz="1600"/>
            </a:lvl6pPr>
            <a:lvl7pPr>
              <a:defRPr sz="1600"/>
            </a:lvl7pPr>
            <a:lvl8pPr>
              <a:defRPr sz="1600"/>
            </a:lvl8pPr>
            <a:lvl9pPr>
              <a:defRPr sz="1600"/>
            </a:lvl9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143000"/>
            <a:ext cx="4011084" cy="1295400"/>
          </a:xfrm>
          <a:prstGeom prst="rect">
            <a:avLst/>
          </a:prstGeom>
          <a:solidFill>
            <a:srgbClr val="F49709"/>
          </a:solidFill>
        </p:spPr>
        <p:txBody>
          <a:bodyPr anchor="b"/>
          <a:lstStyle>
            <a:lvl1pPr algn="l">
              <a:defRPr sz="2000" b="0" i="0">
                <a:latin typeface="Trebuchet MS"/>
                <a:cs typeface="Trebuchet MS"/>
              </a:defRPr>
            </a:lvl1p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4766733" y="1143000"/>
            <a:ext cx="6815667" cy="4495800"/>
          </a:xfrm>
          <a:prstGeom prst="rect">
            <a:avLst/>
          </a:prstGeom>
        </p:spPr>
        <p:txBody>
          <a:bodyPr/>
          <a:lstStyle>
            <a:lvl1pPr>
              <a:defRPr sz="3200">
                <a:solidFill>
                  <a:srgbClr val="606060"/>
                </a:solidFill>
                <a:latin typeface="Georgia"/>
                <a:cs typeface="Georgia"/>
              </a:defRPr>
            </a:lvl1pPr>
            <a:lvl2pPr>
              <a:buClrTx/>
              <a:buFont typeface="Arial"/>
              <a:buChar char="•"/>
              <a:defRPr sz="2800" b="0" i="0">
                <a:solidFill>
                  <a:srgbClr val="606060"/>
                </a:solidFill>
                <a:latin typeface="Trebuchet MS"/>
                <a:cs typeface="Trebuchet MS"/>
              </a:defRPr>
            </a:lvl2pPr>
            <a:lvl3pPr>
              <a:buClrTx/>
              <a:buFont typeface="Arial"/>
              <a:buChar char="•"/>
              <a:defRPr sz="2400" b="0" i="0">
                <a:solidFill>
                  <a:srgbClr val="606060"/>
                </a:solidFill>
                <a:latin typeface="Trebuchet MS"/>
                <a:cs typeface="Trebuchet MS"/>
              </a:defRPr>
            </a:lvl3pPr>
            <a:lvl4pPr>
              <a:buClrTx/>
              <a:buFont typeface="Arial"/>
              <a:buChar char="•"/>
              <a:defRPr sz="2000" b="0" i="0">
                <a:solidFill>
                  <a:srgbClr val="606060"/>
                </a:solidFill>
                <a:latin typeface="Trebuchet MS"/>
                <a:cs typeface="Trebuchet MS"/>
              </a:defRPr>
            </a:lvl4pPr>
            <a:lvl5pPr>
              <a:buClr>
                <a:srgbClr val="ECD63F"/>
              </a:buClr>
              <a:buFontTx/>
              <a:buNone/>
              <a:defRPr sz="2000" b="0" i="1">
                <a:solidFill>
                  <a:srgbClr val="606060"/>
                </a:solidFill>
                <a:latin typeface="Trebuchet MS"/>
                <a:cs typeface="Trebuchet MS"/>
              </a:defRPr>
            </a:lvl5pPr>
            <a:lvl6pPr>
              <a:defRPr sz="2000"/>
            </a:lvl6pPr>
            <a:lvl7pPr>
              <a:defRPr sz="2000"/>
            </a:lvl7pPr>
            <a:lvl8pPr>
              <a:defRPr sz="2000"/>
            </a:lvl8pPr>
            <a:lvl9pPr>
              <a:defRPr sz="2000"/>
            </a:lvl9pPr>
          </a:lstStyle>
          <a:p>
            <a:pPr lvl="0"/>
            <a:r>
              <a:rPr lang="en-US" dirty="0" smtClean="0"/>
              <a:t>Click to edit Master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hasCustomPrompt="1"/>
          </p:nvPr>
        </p:nvSpPr>
        <p:spPr>
          <a:xfrm>
            <a:off x="609600" y="2590800"/>
            <a:ext cx="4011084" cy="3048000"/>
          </a:xfrm>
          <a:prstGeom prst="rect">
            <a:avLst/>
          </a:prstGeom>
        </p:spPr>
        <p:txBody>
          <a:bodyPr/>
          <a:lstStyle>
            <a:lvl1pPr marL="0" indent="0">
              <a:buNone/>
              <a:defRPr sz="1400" b="0" i="0">
                <a:solidFill>
                  <a:srgbClr val="606060"/>
                </a:solidFill>
                <a:latin typeface="Trebuchet MS"/>
                <a:cs typeface="Trebuchet M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38400" y="4495800"/>
            <a:ext cx="7112000" cy="566738"/>
          </a:xfrm>
          <a:prstGeom prst="rect">
            <a:avLst/>
          </a:prstGeom>
        </p:spPr>
        <p:txBody>
          <a:bodyPr anchor="b"/>
          <a:lstStyle>
            <a:lvl1pPr algn="ctr">
              <a:defRPr sz="2000" b="0" i="0">
                <a:solidFill>
                  <a:srgbClr val="606060"/>
                </a:solidFill>
                <a:latin typeface="Georgia"/>
                <a:cs typeface="Georgia"/>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2438400" y="1295400"/>
            <a:ext cx="7112000" cy="3124200"/>
          </a:xfrm>
          <a:prstGeom prst="rect">
            <a:avLst/>
          </a:prstGeom>
          <a:ln>
            <a:headEnd type="none" w="med" len="med"/>
            <a:tailEnd type="none" w="med" len="med"/>
          </a:ln>
        </p:spPr>
        <p:style>
          <a:lnRef idx="3">
            <a:schemeClr val="lt1"/>
          </a:lnRef>
          <a:fillRef idx="1">
            <a:schemeClr val="accent3"/>
          </a:fillRef>
          <a:effectRef idx="1">
            <a:schemeClr val="accent3"/>
          </a:effectRef>
          <a:fontRef idx="none"/>
        </p:style>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hasCustomPrompt="1"/>
          </p:nvPr>
        </p:nvSpPr>
        <p:spPr>
          <a:xfrm>
            <a:off x="2438400" y="5062538"/>
            <a:ext cx="7112000" cy="804862"/>
          </a:xfrm>
          <a:prstGeom prst="rect">
            <a:avLst/>
          </a:prstGeom>
        </p:spPr>
        <p:txBody>
          <a:bodyPr/>
          <a:lstStyle>
            <a:lvl1pPr marL="0" indent="0" algn="ctr">
              <a:buNone/>
              <a:defRPr sz="1400" b="0" i="0">
                <a:solidFill>
                  <a:srgbClr val="606060"/>
                </a:solidFill>
                <a:latin typeface="Trebuchet MS"/>
                <a:cs typeface="Trebuchet M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y_seal_alt.jpg"/>
          <p:cNvPicPr>
            <a:picLocks noChangeAspect="1"/>
          </p:cNvPicPr>
          <p:nvPr/>
        </p:nvPicPr>
        <p:blipFill>
          <a:blip r:embed="rId10"/>
          <a:srcRect/>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dt="0"/>
  <p:txStyles>
    <p:titleStyle>
      <a:lvl1pPr algn="l" rtl="0" eaLnBrk="0" fontAlgn="base" hangingPunct="0">
        <a:spcBef>
          <a:spcPct val="0"/>
        </a:spcBef>
        <a:spcAft>
          <a:spcPct val="0"/>
        </a:spcAft>
        <a:defRPr sz="3600">
          <a:solidFill>
            <a:schemeClr val="bg1"/>
          </a:solidFill>
          <a:latin typeface="+mj-lt"/>
          <a:ea typeface="ＭＳ Ｐゴシック" pitchFamily="122" charset="-128"/>
          <a:cs typeface="ＭＳ Ｐゴシック" pitchFamily="122" charset="-128"/>
        </a:defRPr>
      </a:lvl1pPr>
      <a:lvl2pPr algn="l" rtl="0" eaLnBrk="0" fontAlgn="base" hangingPunct="0">
        <a:spcBef>
          <a:spcPct val="0"/>
        </a:spcBef>
        <a:spcAft>
          <a:spcPct val="0"/>
        </a:spcAft>
        <a:defRPr sz="3600">
          <a:solidFill>
            <a:schemeClr val="bg1"/>
          </a:solidFill>
          <a:latin typeface="Georgia" pitchFamily="125" charset="0"/>
          <a:ea typeface="ＭＳ Ｐゴシック" pitchFamily="122" charset="-128"/>
          <a:cs typeface="ＭＳ Ｐゴシック" pitchFamily="122" charset="-128"/>
        </a:defRPr>
      </a:lvl2pPr>
      <a:lvl3pPr algn="l" rtl="0" eaLnBrk="0" fontAlgn="base" hangingPunct="0">
        <a:spcBef>
          <a:spcPct val="0"/>
        </a:spcBef>
        <a:spcAft>
          <a:spcPct val="0"/>
        </a:spcAft>
        <a:defRPr sz="3600">
          <a:solidFill>
            <a:schemeClr val="bg1"/>
          </a:solidFill>
          <a:latin typeface="Georgia" pitchFamily="125" charset="0"/>
          <a:ea typeface="ＭＳ Ｐゴシック" pitchFamily="122" charset="-128"/>
          <a:cs typeface="ＭＳ Ｐゴシック" pitchFamily="122" charset="-128"/>
        </a:defRPr>
      </a:lvl3pPr>
      <a:lvl4pPr algn="l" rtl="0" eaLnBrk="0" fontAlgn="base" hangingPunct="0">
        <a:spcBef>
          <a:spcPct val="0"/>
        </a:spcBef>
        <a:spcAft>
          <a:spcPct val="0"/>
        </a:spcAft>
        <a:defRPr sz="3600">
          <a:solidFill>
            <a:schemeClr val="bg1"/>
          </a:solidFill>
          <a:latin typeface="Georgia" pitchFamily="125" charset="0"/>
          <a:ea typeface="ＭＳ Ｐゴシック" pitchFamily="122" charset="-128"/>
          <a:cs typeface="ＭＳ Ｐゴシック" pitchFamily="122" charset="-128"/>
        </a:defRPr>
      </a:lvl4pPr>
      <a:lvl5pPr algn="l" rtl="0" eaLnBrk="0" fontAlgn="base" hangingPunct="0">
        <a:spcBef>
          <a:spcPct val="0"/>
        </a:spcBef>
        <a:spcAft>
          <a:spcPct val="0"/>
        </a:spcAft>
        <a:defRPr sz="3600">
          <a:solidFill>
            <a:schemeClr val="bg1"/>
          </a:solidFill>
          <a:latin typeface="Georgia" pitchFamily="125" charset="0"/>
          <a:ea typeface="ＭＳ Ｐゴシック" pitchFamily="122" charset="-128"/>
          <a:cs typeface="ＭＳ Ｐゴシック" pitchFamily="122" charset="-128"/>
        </a:defRPr>
      </a:lvl5pPr>
      <a:lvl6pPr marL="457200" algn="l" rtl="0" fontAlgn="base">
        <a:spcBef>
          <a:spcPct val="0"/>
        </a:spcBef>
        <a:spcAft>
          <a:spcPct val="0"/>
        </a:spcAft>
        <a:defRPr sz="3600">
          <a:solidFill>
            <a:schemeClr val="bg1"/>
          </a:solidFill>
          <a:latin typeface="Times" pitchFamily="122" charset="0"/>
        </a:defRPr>
      </a:lvl6pPr>
      <a:lvl7pPr marL="914400" algn="l" rtl="0" fontAlgn="base">
        <a:spcBef>
          <a:spcPct val="0"/>
        </a:spcBef>
        <a:spcAft>
          <a:spcPct val="0"/>
        </a:spcAft>
        <a:defRPr sz="3600">
          <a:solidFill>
            <a:schemeClr val="bg1"/>
          </a:solidFill>
          <a:latin typeface="Times" pitchFamily="122" charset="0"/>
        </a:defRPr>
      </a:lvl7pPr>
      <a:lvl8pPr marL="1371600" algn="l" rtl="0" fontAlgn="base">
        <a:spcBef>
          <a:spcPct val="0"/>
        </a:spcBef>
        <a:spcAft>
          <a:spcPct val="0"/>
        </a:spcAft>
        <a:defRPr sz="3600">
          <a:solidFill>
            <a:schemeClr val="bg1"/>
          </a:solidFill>
          <a:latin typeface="Times" pitchFamily="122" charset="0"/>
        </a:defRPr>
      </a:lvl8pPr>
      <a:lvl9pPr marL="1828800" algn="l" rtl="0" fontAlgn="base">
        <a:spcBef>
          <a:spcPct val="0"/>
        </a:spcBef>
        <a:spcAft>
          <a:spcPct val="0"/>
        </a:spcAft>
        <a:defRPr sz="3600">
          <a:solidFill>
            <a:schemeClr val="bg1"/>
          </a:solidFill>
          <a:latin typeface="Times" pitchFamily="122" charset="0"/>
        </a:defRPr>
      </a:lvl9pPr>
    </p:titleStyle>
    <p:bodyStyle>
      <a:lvl1pPr marL="342900" indent="-342900" algn="l" rtl="0" eaLnBrk="0" fontAlgn="base" hangingPunct="0">
        <a:spcBef>
          <a:spcPct val="20000"/>
        </a:spcBef>
        <a:spcAft>
          <a:spcPct val="0"/>
        </a:spcAft>
        <a:buClr>
          <a:srgbClr val="FF6600"/>
        </a:buClr>
        <a:defRPr sz="2400">
          <a:solidFill>
            <a:schemeClr val="bg1"/>
          </a:solidFill>
          <a:latin typeface="+mn-lt"/>
          <a:ea typeface="ＭＳ Ｐゴシック" pitchFamily="122" charset="-128"/>
          <a:cs typeface="ＭＳ Ｐゴシック" pitchFamily="122" charset="-128"/>
        </a:defRPr>
      </a:lvl1pPr>
      <a:lvl2pPr marL="742950" indent="-285750" algn="l" rtl="0" eaLnBrk="0" fontAlgn="base" hangingPunct="0">
        <a:spcBef>
          <a:spcPct val="20000"/>
        </a:spcBef>
        <a:spcAft>
          <a:spcPct val="0"/>
        </a:spcAft>
        <a:buClr>
          <a:srgbClr val="FF6633"/>
        </a:buClr>
        <a:buSzPct val="80000"/>
        <a:buFont typeface="Times" pitchFamily="122" charset="0"/>
        <a:buChar char="•"/>
        <a:defRPr sz="2400">
          <a:solidFill>
            <a:schemeClr val="bg1"/>
          </a:solidFill>
          <a:latin typeface="+mn-lt"/>
          <a:ea typeface="ＭＳ Ｐゴシック" pitchFamily="122" charset="-128"/>
        </a:defRPr>
      </a:lvl2pPr>
      <a:lvl3pPr marL="1143000" indent="-228600" algn="l" rtl="0" eaLnBrk="0" fontAlgn="base" hangingPunct="0">
        <a:spcBef>
          <a:spcPct val="20000"/>
        </a:spcBef>
        <a:spcAft>
          <a:spcPct val="0"/>
        </a:spcAft>
        <a:buClr>
          <a:srgbClr val="FF6600"/>
        </a:buClr>
        <a:buChar char="•"/>
        <a:defRPr sz="2000">
          <a:solidFill>
            <a:schemeClr val="bg1"/>
          </a:solidFill>
          <a:latin typeface="+mn-lt"/>
          <a:ea typeface="ＭＳ Ｐゴシック" pitchFamily="122" charset="-128"/>
        </a:defRPr>
      </a:lvl3pPr>
      <a:lvl4pPr marL="1600200" indent="-228600" algn="l" rtl="0" eaLnBrk="0" fontAlgn="base" hangingPunct="0">
        <a:spcBef>
          <a:spcPct val="20000"/>
        </a:spcBef>
        <a:spcAft>
          <a:spcPct val="0"/>
        </a:spcAft>
        <a:buClr>
          <a:srgbClr val="FF6600"/>
        </a:buClr>
        <a:buSzPct val="95000"/>
        <a:buFont typeface="Times" pitchFamily="122" charset="0"/>
        <a:buChar char="•"/>
        <a:defRPr sz="2000">
          <a:solidFill>
            <a:schemeClr val="bg1"/>
          </a:solidFill>
          <a:latin typeface="+mn-lt"/>
          <a:ea typeface="ＭＳ Ｐゴシック" pitchFamily="122" charset="-128"/>
        </a:defRPr>
      </a:lvl4pPr>
      <a:lvl5pPr marL="2057400" indent="-228600" algn="l" rtl="0" eaLnBrk="0" fontAlgn="base" hangingPunct="0">
        <a:spcBef>
          <a:spcPct val="20000"/>
        </a:spcBef>
        <a:spcAft>
          <a:spcPct val="0"/>
        </a:spcAft>
        <a:buClr>
          <a:schemeClr val="bg1"/>
        </a:buClr>
        <a:defRPr sz="2000">
          <a:solidFill>
            <a:schemeClr val="bg1"/>
          </a:solidFill>
          <a:latin typeface="+mn-lt"/>
          <a:ea typeface="ＭＳ Ｐゴシック" pitchFamily="122" charset="-128"/>
        </a:defRPr>
      </a:lvl5pPr>
      <a:lvl6pPr marL="25146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6pPr>
      <a:lvl7pPr marL="29718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7pPr>
      <a:lvl8pPr marL="34290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8pPr>
      <a:lvl9pPr marL="38862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tcga-data.nci.nih.gov/tcga/tcgaDataType.jsp"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tiff"/><Relationship Id="rId3" Type="http://schemas.openxmlformats.org/officeDocument/2006/relationships/image" Target="../media/image1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tiff"/></Relationships>
</file>

<file path=ppt/slides/_rels/slide47.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4.xml"/><Relationship Id="rId2" Type="http://schemas.openxmlformats.org/officeDocument/2006/relationships/image" Target="../media/image16.emf"/></Relationships>
</file>

<file path=ppt/slides/_rels/slide48.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4.xml"/><Relationship Id="rId2" Type="http://schemas.openxmlformats.org/officeDocument/2006/relationships/image" Target="../media/image19.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6.wmf"/><Relationship Id="rId5" Type="http://schemas.openxmlformats.org/officeDocument/2006/relationships/oleObject" Target="../embeddings/oleObject2.bin"/><Relationship Id="rId6" Type="http://schemas.openxmlformats.org/officeDocument/2006/relationships/image" Target="../media/image7.wmf"/><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9508" y="824458"/>
            <a:ext cx="10842885" cy="2488367"/>
          </a:xfrm>
        </p:spPr>
        <p:txBody>
          <a:bodyPr/>
          <a:lstStyle/>
          <a:p>
            <a:r>
              <a:rPr lang="en-US" dirty="0" smtClean="0"/>
              <a:t>Comparative Analysis of Differentially Expressed </a:t>
            </a:r>
            <a:r>
              <a:rPr lang="en-US" smtClean="0"/>
              <a:t>Transcripts Identified from TCGA </a:t>
            </a:r>
            <a:r>
              <a:rPr lang="en-US" dirty="0" smtClean="0"/>
              <a:t>RNA-</a:t>
            </a:r>
            <a:r>
              <a:rPr lang="en-US" dirty="0" err="1" smtClean="0"/>
              <a:t>seq</a:t>
            </a:r>
            <a:r>
              <a:rPr lang="en-US" dirty="0" smtClean="0"/>
              <a:t> Data Compiled From Different Alignment/Normalization Methods</a:t>
            </a:r>
            <a:endParaRPr lang="en-US" dirty="0"/>
          </a:p>
        </p:txBody>
      </p:sp>
      <p:sp>
        <p:nvSpPr>
          <p:cNvPr id="3" name="Subtitle 2"/>
          <p:cNvSpPr>
            <a:spLocks noGrp="1"/>
          </p:cNvSpPr>
          <p:nvPr>
            <p:ph type="subTitle" idx="1"/>
          </p:nvPr>
        </p:nvSpPr>
        <p:spPr>
          <a:xfrm>
            <a:off x="1903751" y="4018613"/>
            <a:ext cx="8534400" cy="1752600"/>
          </a:xfrm>
        </p:spPr>
        <p:txBody>
          <a:bodyPr/>
          <a:lstStyle/>
          <a:p>
            <a:r>
              <a:rPr lang="en-US" dirty="0" err="1" smtClean="0"/>
              <a:t>Suruchi</a:t>
            </a:r>
            <a:r>
              <a:rPr lang="en-US" dirty="0" smtClean="0"/>
              <a:t> Ahuja, Abbas Rizvi, Hoi Lam Tai, </a:t>
            </a:r>
            <a:r>
              <a:rPr lang="en-US" dirty="0" err="1" smtClean="0"/>
              <a:t>Jingchen</a:t>
            </a:r>
            <a:r>
              <a:rPr lang="en-US" dirty="0" smtClean="0"/>
              <a:t> Zhang</a:t>
            </a:r>
          </a:p>
          <a:p>
            <a:r>
              <a:rPr lang="en-US" dirty="0" smtClean="0"/>
              <a:t>Group 2 Final Project</a:t>
            </a:r>
          </a:p>
          <a:p>
            <a:r>
              <a:rPr lang="en-US" dirty="0" smtClean="0"/>
              <a:t>April 19, 2016</a:t>
            </a:r>
            <a:endParaRPr lang="en-US" dirty="0"/>
          </a:p>
        </p:txBody>
      </p:sp>
    </p:spTree>
    <p:extLst>
      <p:ext uri="{BB962C8B-B14F-4D97-AF65-F5344CB8AC3E}">
        <p14:creationId xmlns:p14="http://schemas.microsoft.com/office/powerpoint/2010/main" val="5123134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2633" y="640080"/>
            <a:ext cx="10363200" cy="1143000"/>
          </a:xfrm>
        </p:spPr>
        <p:txBody>
          <a:bodyPr/>
          <a:lstStyle/>
          <a:p>
            <a:r>
              <a:rPr lang="en-US" smtClean="0"/>
              <a:t>Library preparation</a:t>
            </a:r>
            <a:endParaRPr lang="en-US"/>
          </a:p>
        </p:txBody>
      </p:sp>
      <p:sp>
        <p:nvSpPr>
          <p:cNvPr id="3" name="Content Placeholder 2"/>
          <p:cNvSpPr>
            <a:spLocks noGrp="1"/>
          </p:cNvSpPr>
          <p:nvPr>
            <p:ph idx="1"/>
          </p:nvPr>
        </p:nvSpPr>
        <p:spPr>
          <a:xfrm>
            <a:off x="399011" y="1313411"/>
            <a:ext cx="10878589" cy="4630189"/>
          </a:xfrm>
        </p:spPr>
        <p:txBody>
          <a:bodyPr/>
          <a:lstStyle/>
          <a:p>
            <a:pPr>
              <a:buFont typeface="Arial" charset="0"/>
              <a:buChar char="•"/>
            </a:pPr>
            <a:r>
              <a:rPr lang="en-US" dirty="0" smtClean="0"/>
              <a:t>RNA converted into double-stranded cDNA</a:t>
            </a:r>
          </a:p>
          <a:p>
            <a:pPr>
              <a:buFont typeface="Arial" charset="0"/>
              <a:buChar char="•"/>
            </a:pPr>
            <a:r>
              <a:rPr lang="en-US" dirty="0" smtClean="0"/>
              <a:t>Sequence technologies require DNA template with platform-specific “adaptor” sequences at either end of each molecule</a:t>
            </a:r>
          </a:p>
          <a:p>
            <a:pPr>
              <a:buFont typeface="Arial" charset="0"/>
              <a:buChar char="•"/>
            </a:pPr>
            <a:r>
              <a:rPr lang="en-US" dirty="0" smtClean="0"/>
              <a:t>Generating </a:t>
            </a:r>
            <a:r>
              <a:rPr lang="en-US" dirty="0"/>
              <a:t>the cDNA, adding the adaptors, and amplifying the DNA for sequencing round out the process of "library preparation". </a:t>
            </a:r>
            <a:endParaRPr lang="en-US" dirty="0" smtClean="0"/>
          </a:p>
          <a:p>
            <a:pPr>
              <a:buFont typeface="Arial" charset="0"/>
              <a:buChar char="•"/>
            </a:pPr>
            <a:r>
              <a:rPr lang="en-US" dirty="0" smtClean="0"/>
              <a:t>Competing </a:t>
            </a:r>
            <a:r>
              <a:rPr lang="en-US" dirty="0"/>
              <a:t>RNA-</a:t>
            </a:r>
            <a:r>
              <a:rPr lang="en-US" dirty="0" err="1"/>
              <a:t>seq</a:t>
            </a:r>
            <a:r>
              <a:rPr lang="en-US" dirty="0"/>
              <a:t> procedures diverge during library preparation, and the protocol details are highly dependent upon which strategy and sequencing platform is used.</a:t>
            </a:r>
          </a:p>
          <a:p>
            <a:r>
              <a:rPr lang="en-US" dirty="0"/>
              <a:t/>
            </a:r>
            <a:br>
              <a:rPr lang="en-US" dirty="0"/>
            </a:br>
            <a:endParaRPr lang="en-US" dirty="0"/>
          </a:p>
        </p:txBody>
      </p:sp>
    </p:spTree>
    <p:extLst>
      <p:ext uri="{BB962C8B-B14F-4D97-AF65-F5344CB8AC3E}">
        <p14:creationId xmlns:p14="http://schemas.microsoft.com/office/powerpoint/2010/main" val="4695167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378" y="739832"/>
            <a:ext cx="10363200" cy="1143000"/>
          </a:xfrm>
        </p:spPr>
        <p:txBody>
          <a:bodyPr/>
          <a:lstStyle/>
          <a:p>
            <a:r>
              <a:rPr lang="en-US" smtClean="0"/>
              <a:t>Sequencing</a:t>
            </a:r>
            <a:endParaRPr lang="en-US"/>
          </a:p>
        </p:txBody>
      </p:sp>
      <p:sp>
        <p:nvSpPr>
          <p:cNvPr id="3" name="Content Placeholder 2"/>
          <p:cNvSpPr>
            <a:spLocks noGrp="1"/>
          </p:cNvSpPr>
          <p:nvPr>
            <p:ph idx="1"/>
          </p:nvPr>
        </p:nvSpPr>
        <p:spPr>
          <a:xfrm>
            <a:off x="116378" y="1562793"/>
            <a:ext cx="5752407" cy="5087389"/>
          </a:xfrm>
        </p:spPr>
        <p:txBody>
          <a:bodyPr/>
          <a:lstStyle/>
          <a:p>
            <a:pPr>
              <a:buFont typeface="Arial" charset="0"/>
              <a:buChar char="•"/>
            </a:pPr>
            <a:r>
              <a:rPr lang="en-US" dirty="0" smtClean="0"/>
              <a:t>Technologies are rapidly expanding</a:t>
            </a:r>
          </a:p>
          <a:p>
            <a:pPr>
              <a:buFont typeface="Arial" charset="0"/>
              <a:buChar char="•"/>
            </a:pPr>
            <a:r>
              <a:rPr lang="en-US" dirty="0" smtClean="0"/>
              <a:t>Most commonly used platform: </a:t>
            </a:r>
            <a:r>
              <a:rPr lang="en-US" dirty="0" err="1" smtClean="0"/>
              <a:t>Illumina</a:t>
            </a:r>
            <a:r>
              <a:rPr lang="en-US" dirty="0" smtClean="0"/>
              <a:t> </a:t>
            </a:r>
            <a:r>
              <a:rPr lang="en-US" dirty="0" err="1" smtClean="0"/>
              <a:t>HiSeq</a:t>
            </a:r>
            <a:r>
              <a:rPr lang="en-US" dirty="0" smtClean="0"/>
              <a:t> 2500</a:t>
            </a:r>
          </a:p>
          <a:p>
            <a:pPr lvl="1">
              <a:buFont typeface="Arial" charset="0"/>
              <a:buChar char="•"/>
            </a:pPr>
            <a:r>
              <a:rPr lang="en-US" dirty="0" smtClean="0"/>
              <a:t>Enables deep sequencing</a:t>
            </a:r>
          </a:p>
          <a:p>
            <a:pPr lvl="2">
              <a:buFont typeface="Arial" charset="0"/>
              <a:buChar char="•"/>
            </a:pPr>
            <a:r>
              <a:rPr lang="en-US" dirty="0" smtClean="0"/>
              <a:t>Provides long enough, low-read errors that are suitable for mapping to reference genomes and </a:t>
            </a:r>
            <a:r>
              <a:rPr lang="en-US" dirty="0" err="1" smtClean="0"/>
              <a:t>transcriptome</a:t>
            </a:r>
            <a:r>
              <a:rPr lang="en-US" dirty="0" smtClean="0"/>
              <a:t> assembly</a:t>
            </a:r>
            <a:endParaRPr lang="en-US" dirty="0"/>
          </a:p>
        </p:txBody>
      </p:sp>
      <p:pic>
        <p:nvPicPr>
          <p:cNvPr id="4" name="图片 10"/>
          <p:cNvPicPr>
            <a:picLocks noChangeAspect="1"/>
          </p:cNvPicPr>
          <p:nvPr/>
        </p:nvPicPr>
        <p:blipFill>
          <a:blip r:embed="rId3"/>
          <a:stretch>
            <a:fillRect/>
          </a:stretch>
        </p:blipFill>
        <p:spPr>
          <a:xfrm>
            <a:off x="5868785" y="1092027"/>
            <a:ext cx="6037652" cy="5558155"/>
          </a:xfrm>
          <a:prstGeom prst="rect">
            <a:avLst/>
          </a:prstGeom>
          <a:noFill/>
          <a:ln w="9525">
            <a:noFill/>
            <a:miter/>
          </a:ln>
        </p:spPr>
      </p:pic>
    </p:spTree>
    <p:extLst>
      <p:ext uri="{BB962C8B-B14F-4D97-AF65-F5344CB8AC3E}">
        <p14:creationId xmlns:p14="http://schemas.microsoft.com/office/powerpoint/2010/main" val="2669029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47141"/>
            <a:ext cx="10363200" cy="1143000"/>
          </a:xfrm>
        </p:spPr>
        <p:txBody>
          <a:bodyPr/>
          <a:lstStyle/>
          <a:p>
            <a:r>
              <a:rPr lang="en-US" dirty="0" smtClean="0"/>
              <a:t>Microarray vs. RNA </a:t>
            </a:r>
            <a:r>
              <a:rPr lang="en-US" dirty="0" err="1" smtClean="0"/>
              <a:t>seq</a:t>
            </a:r>
            <a:endParaRPr lang="en-US" dirty="0"/>
          </a:p>
        </p:txBody>
      </p:sp>
      <p:sp>
        <p:nvSpPr>
          <p:cNvPr id="3" name="Content Placeholder 2"/>
          <p:cNvSpPr>
            <a:spLocks noGrp="1"/>
          </p:cNvSpPr>
          <p:nvPr>
            <p:ph idx="1"/>
          </p:nvPr>
        </p:nvSpPr>
        <p:spPr>
          <a:xfrm>
            <a:off x="914400" y="1304145"/>
            <a:ext cx="10363200" cy="4879298"/>
          </a:xfrm>
        </p:spPr>
        <p:txBody>
          <a:bodyPr/>
          <a:lstStyle/>
          <a:p>
            <a:pPr marL="0" indent="0">
              <a:buNone/>
            </a:pPr>
            <a:r>
              <a:rPr lang="en-US" altLang="zh-CN" sz="2000" b="1" u="sng" dirty="0">
                <a:latin typeface="Times New Roman" charset="0"/>
              </a:rPr>
              <a:t>Eliminated noise:</a:t>
            </a:r>
          </a:p>
          <a:p>
            <a:pPr marL="0" indent="0">
              <a:buNone/>
            </a:pPr>
            <a:r>
              <a:rPr lang="en-US" altLang="zh-CN" sz="2000" dirty="0">
                <a:latin typeface="Times New Roman" charset="0"/>
              </a:rPr>
              <a:t>RNA-</a:t>
            </a:r>
            <a:r>
              <a:rPr lang="en-US" altLang="zh-CN" sz="2000" dirty="0" err="1">
                <a:latin typeface="Times New Roman" charset="0"/>
              </a:rPr>
              <a:t>seq</a:t>
            </a:r>
            <a:r>
              <a:rPr lang="en-US" altLang="zh-CN" sz="2000" dirty="0">
                <a:latin typeface="Times New Roman" charset="0"/>
              </a:rPr>
              <a:t> delivers low background signal and mapped to unique regions of the genome. Microarray with cross-hybridization problem</a:t>
            </a:r>
          </a:p>
          <a:p>
            <a:pPr marL="0" indent="0">
              <a:buNone/>
            </a:pPr>
            <a:r>
              <a:rPr lang="en-US" altLang="zh-CN" sz="2000" b="1" u="sng" dirty="0">
                <a:latin typeface="Times New Roman" charset="0"/>
              </a:rPr>
              <a:t>Broader dynamic range: </a:t>
            </a:r>
          </a:p>
          <a:p>
            <a:pPr marL="0" indent="0">
              <a:buNone/>
            </a:pPr>
            <a:r>
              <a:rPr lang="en-US" altLang="zh-CN" sz="2000" dirty="0">
                <a:latin typeface="Times New Roman" charset="0"/>
              </a:rPr>
              <a:t>With array hybridization technology, gene expression measurement is limited by background at the low end and signal saturation at the high end. RNA-</a:t>
            </a:r>
            <a:r>
              <a:rPr lang="en-US" altLang="zh-CN" sz="2000" dirty="0" err="1">
                <a:latin typeface="Times New Roman" charset="0"/>
              </a:rPr>
              <a:t>Seq</a:t>
            </a:r>
            <a:r>
              <a:rPr lang="en-US" altLang="zh-CN" sz="2000" dirty="0">
                <a:latin typeface="Times New Roman" charset="0"/>
              </a:rPr>
              <a:t> technology quantifies discrete, digital sequencing read counts, offering a broader dynamic range.</a:t>
            </a:r>
          </a:p>
          <a:p>
            <a:pPr marL="0" indent="0">
              <a:buNone/>
            </a:pPr>
            <a:r>
              <a:rPr lang="en-US" altLang="zh-CN" sz="2000" b="1" u="sng" dirty="0">
                <a:latin typeface="Times New Roman" charset="0"/>
              </a:rPr>
              <a:t>Unbiased detection of novel transcripts: </a:t>
            </a:r>
          </a:p>
          <a:p>
            <a:pPr marL="0" indent="0">
              <a:buNone/>
            </a:pPr>
            <a:r>
              <a:rPr lang="en-US" altLang="zh-CN" sz="2000" dirty="0">
                <a:latin typeface="Times New Roman" charset="0"/>
              </a:rPr>
              <a:t>Unlike arrays, RNA-</a:t>
            </a:r>
            <a:r>
              <a:rPr lang="en-US" altLang="zh-CN" sz="2000" dirty="0" err="1">
                <a:latin typeface="Times New Roman" charset="0"/>
              </a:rPr>
              <a:t>Seq</a:t>
            </a:r>
            <a:r>
              <a:rPr lang="en-US" altLang="zh-CN" sz="2000" dirty="0">
                <a:latin typeface="Times New Roman" charset="0"/>
              </a:rPr>
              <a:t> technology does not require species- or transcript-specific probes. It can detect novel transcripts, gene fusions, single nucleotide variants.</a:t>
            </a:r>
          </a:p>
          <a:p>
            <a:pPr marL="0" indent="0">
              <a:buNone/>
            </a:pPr>
            <a:r>
              <a:rPr lang="en-US" altLang="zh-CN" sz="2000" b="1" u="sng" dirty="0">
                <a:latin typeface="Times New Roman" charset="0"/>
              </a:rPr>
              <a:t>Easier detection of rare and low-abundance transcripts: </a:t>
            </a:r>
          </a:p>
          <a:p>
            <a:pPr marL="0" indent="0">
              <a:buNone/>
            </a:pPr>
            <a:r>
              <a:rPr lang="en-US" altLang="zh-CN" sz="2000" dirty="0">
                <a:latin typeface="Times New Roman" charset="0"/>
              </a:rPr>
              <a:t>Sequencing coverage depth(number of times the RNA has been sequenced )can easily be increased to detect rare transcripts, single transcripts per cell, or weakly expressed genes.</a:t>
            </a:r>
          </a:p>
          <a:p>
            <a:pPr marL="0" indent="0">
              <a:buNone/>
            </a:pPr>
            <a:endParaRPr lang="en-US" altLang="zh-CN" sz="2000" dirty="0">
              <a:latin typeface="Times New Roman" charset="0"/>
            </a:endParaRPr>
          </a:p>
          <a:p>
            <a:pPr marL="0" indent="0">
              <a:buNone/>
            </a:pPr>
            <a:endParaRPr lang="en-US" altLang="zh-CN" sz="2000" dirty="0">
              <a:latin typeface="Times New Roman" charset="0"/>
            </a:endParaRPr>
          </a:p>
          <a:p>
            <a:endParaRPr lang="en-US" sz="2000" dirty="0"/>
          </a:p>
        </p:txBody>
      </p:sp>
    </p:spTree>
    <p:extLst>
      <p:ext uri="{BB962C8B-B14F-4D97-AF65-F5344CB8AC3E}">
        <p14:creationId xmlns:p14="http://schemas.microsoft.com/office/powerpoint/2010/main" val="9642696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137284" y="644161"/>
            <a:ext cx="4024737" cy="6063938"/>
          </a:xfrm>
          <a:prstGeom prst="rect">
            <a:avLst/>
          </a:prstGeom>
        </p:spPr>
      </p:pic>
      <p:sp>
        <p:nvSpPr>
          <p:cNvPr id="6" name="TextBox 5"/>
          <p:cNvSpPr txBox="1"/>
          <p:nvPr/>
        </p:nvSpPr>
        <p:spPr>
          <a:xfrm>
            <a:off x="0" y="6488668"/>
            <a:ext cx="2597186" cy="369332"/>
          </a:xfrm>
          <a:prstGeom prst="rect">
            <a:avLst/>
          </a:prstGeom>
          <a:noFill/>
        </p:spPr>
        <p:txBody>
          <a:bodyPr wrap="none" rtlCol="0">
            <a:spAutoFit/>
          </a:bodyPr>
          <a:lstStyle/>
          <a:p>
            <a:r>
              <a:rPr lang="en-US" smtClean="0"/>
              <a:t>Genome Medicine 2012</a:t>
            </a:r>
            <a:endParaRPr lang="en-US"/>
          </a:p>
        </p:txBody>
      </p:sp>
      <p:sp>
        <p:nvSpPr>
          <p:cNvPr id="7" name="TextBox 6"/>
          <p:cNvSpPr txBox="1"/>
          <p:nvPr/>
        </p:nvSpPr>
        <p:spPr>
          <a:xfrm>
            <a:off x="199505" y="644161"/>
            <a:ext cx="1890261" cy="646331"/>
          </a:xfrm>
          <a:prstGeom prst="rect">
            <a:avLst/>
          </a:prstGeom>
          <a:noFill/>
        </p:spPr>
        <p:txBody>
          <a:bodyPr wrap="none" rtlCol="0">
            <a:spAutoFit/>
          </a:bodyPr>
          <a:lstStyle/>
          <a:p>
            <a:r>
              <a:rPr lang="en-US" sz="3600" dirty="0" smtClean="0"/>
              <a:t>Analysis</a:t>
            </a:r>
            <a:endParaRPr lang="en-US" sz="3600" dirty="0"/>
          </a:p>
        </p:txBody>
      </p:sp>
    </p:spTree>
    <p:extLst>
      <p:ext uri="{BB962C8B-B14F-4D97-AF65-F5344CB8AC3E}">
        <p14:creationId xmlns:p14="http://schemas.microsoft.com/office/powerpoint/2010/main" val="3658231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67062"/>
            <a:ext cx="10363200" cy="1143000"/>
          </a:xfrm>
        </p:spPr>
        <p:txBody>
          <a:bodyPr/>
          <a:lstStyle/>
          <a:p>
            <a:r>
              <a:rPr lang="en-US" dirty="0" smtClean="0"/>
              <a:t>Outline</a:t>
            </a:r>
            <a:endParaRPr lang="en-US" dirty="0"/>
          </a:p>
        </p:txBody>
      </p:sp>
      <p:sp>
        <p:nvSpPr>
          <p:cNvPr id="3" name="Content Placeholder 2"/>
          <p:cNvSpPr>
            <a:spLocks noGrp="1"/>
          </p:cNvSpPr>
          <p:nvPr>
            <p:ph idx="1"/>
          </p:nvPr>
        </p:nvSpPr>
        <p:spPr>
          <a:xfrm>
            <a:off x="914400" y="1480278"/>
            <a:ext cx="10363200" cy="3429000"/>
          </a:xfrm>
        </p:spPr>
        <p:txBody>
          <a:bodyPr/>
          <a:lstStyle/>
          <a:p>
            <a:pPr marL="457200" indent="-457200">
              <a:buFont typeface="+mj-lt"/>
              <a:buAutoNum type="arabicPeriod"/>
            </a:pPr>
            <a:r>
              <a:rPr lang="en-US" dirty="0">
                <a:solidFill>
                  <a:schemeClr val="bg1">
                    <a:lumMod val="75000"/>
                  </a:schemeClr>
                </a:solidFill>
              </a:rPr>
              <a:t>Introduction of RNA-</a:t>
            </a:r>
            <a:r>
              <a:rPr lang="en-US" dirty="0" err="1">
                <a:solidFill>
                  <a:schemeClr val="bg1">
                    <a:lumMod val="75000"/>
                  </a:schemeClr>
                </a:solidFill>
              </a:rPr>
              <a:t>seq</a:t>
            </a:r>
            <a:endParaRPr lang="en-US" dirty="0">
              <a:solidFill>
                <a:schemeClr val="bg1">
                  <a:lumMod val="75000"/>
                </a:schemeClr>
              </a:solidFill>
            </a:endParaRPr>
          </a:p>
          <a:p>
            <a:pPr marL="457200" indent="-457200">
              <a:buFont typeface="+mj-lt"/>
              <a:buAutoNum type="arabicPeriod"/>
            </a:pPr>
            <a:r>
              <a:rPr lang="en-US" dirty="0" smtClean="0"/>
              <a:t>Project</a:t>
            </a:r>
          </a:p>
          <a:p>
            <a:pPr marL="457200" indent="-457200">
              <a:buFont typeface="+mj-lt"/>
              <a:buAutoNum type="arabicPeriod"/>
            </a:pPr>
            <a:r>
              <a:rPr lang="en-US" dirty="0" smtClean="0">
                <a:solidFill>
                  <a:schemeClr val="bg2">
                    <a:lumMod val="60000"/>
                    <a:lumOff val="40000"/>
                  </a:schemeClr>
                </a:solidFill>
              </a:rPr>
              <a:t>Normalization Methods</a:t>
            </a:r>
          </a:p>
          <a:p>
            <a:pPr marL="457200" indent="-457200">
              <a:buFont typeface="+mj-lt"/>
              <a:buAutoNum type="arabicPeriod"/>
            </a:pPr>
            <a:r>
              <a:rPr lang="en-US" dirty="0">
                <a:solidFill>
                  <a:schemeClr val="bg2">
                    <a:lumMod val="60000"/>
                    <a:lumOff val="40000"/>
                  </a:schemeClr>
                </a:solidFill>
              </a:rPr>
              <a:t>Differential Expression </a:t>
            </a:r>
            <a:r>
              <a:rPr lang="en-US" dirty="0" smtClean="0">
                <a:solidFill>
                  <a:schemeClr val="bg2">
                    <a:lumMod val="60000"/>
                    <a:lumOff val="40000"/>
                  </a:schemeClr>
                </a:solidFill>
              </a:rPr>
              <a:t>Analysis</a:t>
            </a:r>
          </a:p>
          <a:p>
            <a:pPr marL="457200" indent="-457200">
              <a:buFont typeface="+mj-lt"/>
              <a:buAutoNum type="arabicPeriod"/>
            </a:pPr>
            <a:r>
              <a:rPr lang="en-US" dirty="0" smtClean="0">
                <a:solidFill>
                  <a:schemeClr val="bg2">
                    <a:lumMod val="60000"/>
                    <a:lumOff val="40000"/>
                  </a:schemeClr>
                </a:solidFill>
              </a:rPr>
              <a:t>R Packages Used for Differential Analysis</a:t>
            </a:r>
          </a:p>
          <a:p>
            <a:pPr marL="457200" indent="-457200">
              <a:buFont typeface="+mj-lt"/>
              <a:buAutoNum type="arabicPeriod"/>
            </a:pPr>
            <a:r>
              <a:rPr lang="en-US" dirty="0" smtClean="0">
                <a:solidFill>
                  <a:schemeClr val="bg2">
                    <a:lumMod val="60000"/>
                    <a:lumOff val="40000"/>
                  </a:schemeClr>
                </a:solidFill>
              </a:rPr>
              <a:t>Preliminary Results</a:t>
            </a:r>
          </a:p>
          <a:p>
            <a:pPr marL="457200" indent="-457200">
              <a:buFont typeface="+mj-lt"/>
              <a:buAutoNum type="arabicPeriod"/>
            </a:pPr>
            <a:r>
              <a:rPr lang="en-US" dirty="0" smtClean="0">
                <a:solidFill>
                  <a:schemeClr val="bg2">
                    <a:lumMod val="60000"/>
                    <a:lumOff val="40000"/>
                  </a:schemeClr>
                </a:solidFill>
              </a:rPr>
              <a:t>Conclusions</a:t>
            </a:r>
          </a:p>
          <a:p>
            <a:pPr marL="457200" indent="-457200">
              <a:buFont typeface="+mj-lt"/>
              <a:buAutoNum type="arabicPeriod"/>
            </a:pPr>
            <a:endParaRPr lang="en-US" dirty="0"/>
          </a:p>
        </p:txBody>
      </p:sp>
      <p:sp>
        <p:nvSpPr>
          <p:cNvPr id="4" name="Content Placeholder 2"/>
          <p:cNvSpPr txBox="1">
            <a:spLocks/>
          </p:cNvSpPr>
          <p:nvPr/>
        </p:nvSpPr>
        <p:spPr>
          <a:xfrm>
            <a:off x="914400" y="1480278"/>
            <a:ext cx="10363200" cy="3429000"/>
          </a:xfrm>
          <a:prstGeom prst="rect">
            <a:avLst/>
          </a:prstGeom>
        </p:spPr>
        <p:txBody>
          <a:bodyPr/>
          <a:lstStyle>
            <a:lvl1pPr marL="342900" indent="-342900" algn="l" rtl="0" eaLnBrk="0" fontAlgn="base" hangingPunct="0">
              <a:spcBef>
                <a:spcPct val="20000"/>
              </a:spcBef>
              <a:spcAft>
                <a:spcPct val="0"/>
              </a:spcAft>
              <a:buClr>
                <a:srgbClr val="FF6600"/>
              </a:buClr>
              <a:defRPr sz="2400" b="0" i="0">
                <a:solidFill>
                  <a:srgbClr val="606060"/>
                </a:solidFill>
                <a:latin typeface="Trebuchet MS"/>
                <a:ea typeface="ＭＳ Ｐゴシック" pitchFamily="122" charset="-128"/>
                <a:cs typeface="Trebuchet MS"/>
              </a:defRPr>
            </a:lvl1pPr>
            <a:lvl2pPr marL="742950" indent="-285750" algn="l" rtl="0" eaLnBrk="0" fontAlgn="base" hangingPunct="0">
              <a:spcBef>
                <a:spcPct val="20000"/>
              </a:spcBef>
              <a:spcAft>
                <a:spcPct val="0"/>
              </a:spcAft>
              <a:buClrTx/>
              <a:buSzPct val="80000"/>
              <a:buFont typeface="Times" pitchFamily="122" charset="0"/>
              <a:buChar char="•"/>
              <a:defRPr sz="2400" b="0" i="0">
                <a:solidFill>
                  <a:srgbClr val="606060"/>
                </a:solidFill>
                <a:latin typeface="Trebuchet MS"/>
                <a:ea typeface="ＭＳ Ｐゴシック" pitchFamily="122" charset="-128"/>
                <a:cs typeface="Trebuchet MS"/>
              </a:defRPr>
            </a:lvl2pPr>
            <a:lvl3pPr marL="1143000" indent="-228600" algn="l" rtl="0" eaLnBrk="0" fontAlgn="base" hangingPunct="0">
              <a:spcBef>
                <a:spcPct val="20000"/>
              </a:spcBef>
              <a:spcAft>
                <a:spcPct val="0"/>
              </a:spcAft>
              <a:buClrTx/>
              <a:buChar char="•"/>
              <a:defRPr sz="2000" b="0" i="0">
                <a:solidFill>
                  <a:srgbClr val="606060"/>
                </a:solidFill>
                <a:latin typeface="Trebuchet MS"/>
                <a:ea typeface="ＭＳ Ｐゴシック" pitchFamily="122" charset="-128"/>
                <a:cs typeface="Trebuchet MS"/>
              </a:defRPr>
            </a:lvl3pPr>
            <a:lvl4pPr marL="1600200" indent="-228600" algn="l" rtl="0" eaLnBrk="0" fontAlgn="base" hangingPunct="0">
              <a:spcBef>
                <a:spcPct val="20000"/>
              </a:spcBef>
              <a:spcAft>
                <a:spcPct val="0"/>
              </a:spcAft>
              <a:buClrTx/>
              <a:buSzPct val="95000"/>
              <a:buFont typeface="Times" pitchFamily="122" charset="0"/>
              <a:buChar char="•"/>
              <a:defRPr sz="2000" b="0" i="0">
                <a:solidFill>
                  <a:srgbClr val="606060"/>
                </a:solidFill>
                <a:latin typeface="Trebuchet MS"/>
                <a:ea typeface="ＭＳ Ｐゴシック" pitchFamily="122" charset="-128"/>
                <a:cs typeface="Trebuchet MS"/>
              </a:defRPr>
            </a:lvl4pPr>
            <a:lvl5pPr marL="2057400" indent="-228600" algn="l" rtl="0" eaLnBrk="0" fontAlgn="base" hangingPunct="0">
              <a:spcBef>
                <a:spcPct val="20000"/>
              </a:spcBef>
              <a:spcAft>
                <a:spcPct val="0"/>
              </a:spcAft>
              <a:buClr>
                <a:schemeClr val="bg1"/>
              </a:buClr>
              <a:defRPr sz="2000" b="0" i="1">
                <a:solidFill>
                  <a:srgbClr val="606060"/>
                </a:solidFill>
                <a:latin typeface="Trebuchet MS"/>
                <a:ea typeface="ＭＳ Ｐゴシック" pitchFamily="122" charset="-128"/>
                <a:cs typeface="Trebuchet MS"/>
              </a:defRPr>
            </a:lvl5pPr>
            <a:lvl6pPr marL="25146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6pPr>
            <a:lvl7pPr marL="29718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7pPr>
            <a:lvl8pPr marL="34290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8pPr>
            <a:lvl9pPr marL="38862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9pPr>
          </a:lstStyle>
          <a:p>
            <a:endParaRPr lang="en-US" kern="0"/>
          </a:p>
        </p:txBody>
      </p:sp>
    </p:spTree>
    <p:extLst>
      <p:ext uri="{BB962C8B-B14F-4D97-AF65-F5344CB8AC3E}">
        <p14:creationId xmlns:p14="http://schemas.microsoft.com/office/powerpoint/2010/main" val="11578959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6627" y="1149179"/>
            <a:ext cx="11207577" cy="5301048"/>
          </a:xfrm>
        </p:spPr>
        <p:txBody>
          <a:bodyPr/>
          <a:lstStyle/>
          <a:p>
            <a:pPr marL="0" indent="0"/>
            <a:r>
              <a:rPr lang="en-US" dirty="0" smtClean="0"/>
              <a:t>Objective: Comparative analysis of TCGA RSEM Level 3 Data with realigned TCGA data using </a:t>
            </a:r>
            <a:r>
              <a:rPr lang="en-US" dirty="0" err="1" smtClean="0"/>
              <a:t>Rsubread</a:t>
            </a:r>
            <a:r>
              <a:rPr lang="en-US" dirty="0" smtClean="0"/>
              <a:t> feature counts</a:t>
            </a:r>
          </a:p>
          <a:p>
            <a:pPr marL="0" indent="0"/>
            <a:endParaRPr lang="en-US" dirty="0" smtClean="0"/>
          </a:p>
          <a:p>
            <a:pPr marL="0" indent="0"/>
            <a:r>
              <a:rPr lang="en-US" dirty="0" smtClean="0"/>
              <a:t>Specific Aims:</a:t>
            </a:r>
          </a:p>
          <a:p>
            <a:pPr marL="457200" indent="-457200">
              <a:buAutoNum type="arabicPeriod"/>
            </a:pPr>
            <a:r>
              <a:rPr lang="en-US" dirty="0" smtClean="0"/>
              <a:t>Research different alignment methods used in RNA-</a:t>
            </a:r>
            <a:r>
              <a:rPr lang="en-US" dirty="0" err="1" smtClean="0"/>
              <a:t>seq</a:t>
            </a:r>
            <a:r>
              <a:rPr lang="en-US" dirty="0" smtClean="0"/>
              <a:t> and understand how count data are presented after alignment</a:t>
            </a:r>
          </a:p>
          <a:p>
            <a:pPr marL="457200" indent="-457200">
              <a:buAutoNum type="arabicPeriod"/>
            </a:pPr>
            <a:r>
              <a:rPr lang="en-US" dirty="0" smtClean="0"/>
              <a:t>Research statistical assumptions of RNA-</a:t>
            </a:r>
            <a:r>
              <a:rPr lang="en-US" dirty="0" err="1" smtClean="0"/>
              <a:t>seq</a:t>
            </a:r>
            <a:r>
              <a:rPr lang="en-US" dirty="0" smtClean="0"/>
              <a:t> data and how they are modeled to detect differential expression</a:t>
            </a:r>
          </a:p>
          <a:p>
            <a:pPr marL="457200" indent="-457200">
              <a:buAutoNum type="arabicPeriod"/>
            </a:pPr>
            <a:r>
              <a:rPr lang="en-US" dirty="0" smtClean="0"/>
              <a:t>Conduct comparative analysis of statistically significant differentially expressed transcripts between TCGA RSEM Level 3 data and TCGA feature counts aligned by </a:t>
            </a:r>
            <a:r>
              <a:rPr lang="en-US" i="1" dirty="0" smtClean="0"/>
              <a:t>Rahman et al., 2015 </a:t>
            </a:r>
            <a:endParaRPr lang="en-US" dirty="0" smtClean="0"/>
          </a:p>
          <a:p>
            <a:pPr marL="457200" indent="-457200">
              <a:buAutoNum type="arabicPeriod"/>
            </a:pPr>
            <a:endParaRPr lang="en-US" dirty="0" smtClean="0"/>
          </a:p>
          <a:p>
            <a:pPr marL="457200" indent="-457200">
              <a:buAutoNum type="arabicPeriod"/>
            </a:pPr>
            <a:endParaRPr lang="en-US" dirty="0"/>
          </a:p>
        </p:txBody>
      </p:sp>
    </p:spTree>
    <p:extLst>
      <p:ext uri="{BB962C8B-B14F-4D97-AF65-F5344CB8AC3E}">
        <p14:creationId xmlns:p14="http://schemas.microsoft.com/office/powerpoint/2010/main" val="814970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37082"/>
            <a:ext cx="10363200" cy="1143000"/>
          </a:xfrm>
        </p:spPr>
        <p:txBody>
          <a:bodyPr/>
          <a:lstStyle/>
          <a:p>
            <a:r>
              <a:rPr lang="en-US" smtClean="0"/>
              <a:t>The Cancer Genome Atlas (TCGA)</a:t>
            </a:r>
            <a:endParaRPr lang="en-US"/>
          </a:p>
        </p:txBody>
      </p:sp>
      <p:sp>
        <p:nvSpPr>
          <p:cNvPr id="3" name="Content Placeholder 2"/>
          <p:cNvSpPr>
            <a:spLocks noGrp="1"/>
          </p:cNvSpPr>
          <p:nvPr>
            <p:ph idx="1"/>
          </p:nvPr>
        </p:nvSpPr>
        <p:spPr>
          <a:xfrm>
            <a:off x="914400" y="1465288"/>
            <a:ext cx="10363200" cy="3429000"/>
          </a:xfrm>
        </p:spPr>
        <p:txBody>
          <a:bodyPr/>
          <a:lstStyle/>
          <a:p>
            <a:r>
              <a:rPr lang="en-US" dirty="0" smtClean="0"/>
              <a:t>NIH and NHGRI funded project</a:t>
            </a:r>
          </a:p>
          <a:p>
            <a:r>
              <a:rPr lang="en-US" dirty="0" smtClean="0"/>
              <a:t>Consortium of data on over 9,000 patients across 24+ cancer types</a:t>
            </a:r>
          </a:p>
          <a:p>
            <a:pPr>
              <a:buFont typeface="Arial" charset="0"/>
              <a:buChar char="•"/>
            </a:pPr>
            <a:r>
              <a:rPr lang="en-US" dirty="0" smtClean="0"/>
              <a:t>Clinical Data</a:t>
            </a:r>
          </a:p>
          <a:p>
            <a:pPr>
              <a:buFont typeface="Arial" charset="0"/>
              <a:buChar char="•"/>
            </a:pPr>
            <a:r>
              <a:rPr lang="en-US" dirty="0" smtClean="0"/>
              <a:t>Images</a:t>
            </a:r>
          </a:p>
          <a:p>
            <a:pPr>
              <a:buFont typeface="Arial" charset="0"/>
              <a:buChar char="•"/>
            </a:pPr>
            <a:r>
              <a:rPr lang="en-US" dirty="0" smtClean="0"/>
              <a:t>Microsatellite instability (MSI)</a:t>
            </a:r>
          </a:p>
          <a:p>
            <a:pPr>
              <a:buFont typeface="Arial" charset="0"/>
              <a:buChar char="•"/>
            </a:pPr>
            <a:r>
              <a:rPr lang="en-US" dirty="0" smtClean="0"/>
              <a:t>DNA-</a:t>
            </a:r>
            <a:r>
              <a:rPr lang="en-US" dirty="0" err="1" smtClean="0"/>
              <a:t>seq</a:t>
            </a:r>
            <a:r>
              <a:rPr lang="en-US" dirty="0" smtClean="0"/>
              <a:t>, </a:t>
            </a:r>
            <a:r>
              <a:rPr lang="en-US" dirty="0" err="1" smtClean="0"/>
              <a:t>miRNA-seq</a:t>
            </a:r>
            <a:r>
              <a:rPr lang="en-US" dirty="0" smtClean="0"/>
              <a:t>, RNA-</a:t>
            </a:r>
            <a:r>
              <a:rPr lang="en-US" dirty="0" err="1" smtClean="0"/>
              <a:t>seq</a:t>
            </a:r>
            <a:r>
              <a:rPr lang="en-US" dirty="0" smtClean="0"/>
              <a:t>, DNA methylation, protein expression</a:t>
            </a:r>
          </a:p>
          <a:p>
            <a:pPr>
              <a:buFont typeface="Arial" charset="0"/>
              <a:buChar char="•"/>
            </a:pPr>
            <a:endParaRPr lang="en-US" dirty="0"/>
          </a:p>
          <a:p>
            <a:pPr marL="0" indent="0"/>
            <a:r>
              <a:rPr lang="en-US" dirty="0" smtClean="0">
                <a:hlinkClick r:id="rId2"/>
              </a:rPr>
              <a:t>Different data types</a:t>
            </a:r>
            <a:endParaRPr lang="en-US" dirty="0" smtClean="0"/>
          </a:p>
          <a:p>
            <a:pPr>
              <a:buFont typeface="Arial" charset="0"/>
              <a:buChar char="•"/>
            </a:pPr>
            <a:endParaRPr lang="en-US" dirty="0"/>
          </a:p>
          <a:p>
            <a:pPr marL="0" indent="0"/>
            <a:endParaRPr lang="en-US" dirty="0" smtClean="0"/>
          </a:p>
          <a:p>
            <a:endParaRPr lang="en-US" dirty="0"/>
          </a:p>
        </p:txBody>
      </p:sp>
    </p:spTree>
    <p:extLst>
      <p:ext uri="{BB962C8B-B14F-4D97-AF65-F5344CB8AC3E}">
        <p14:creationId xmlns:p14="http://schemas.microsoft.com/office/powerpoint/2010/main" val="1999281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833" y="667062"/>
            <a:ext cx="10363200" cy="1143000"/>
          </a:xfrm>
        </p:spPr>
        <p:txBody>
          <a:bodyPr/>
          <a:lstStyle/>
          <a:p>
            <a:r>
              <a:rPr lang="en-US" dirty="0" smtClean="0"/>
              <a:t>TCGA RNA-</a:t>
            </a:r>
            <a:r>
              <a:rPr lang="en-US" dirty="0" err="1" smtClean="0"/>
              <a:t>seq</a:t>
            </a:r>
            <a:r>
              <a:rPr lang="en-US" dirty="0" smtClean="0"/>
              <a:t> Datasets</a:t>
            </a:r>
            <a:endParaRPr lang="en-US" dirty="0"/>
          </a:p>
        </p:txBody>
      </p:sp>
      <p:sp>
        <p:nvSpPr>
          <p:cNvPr id="3" name="Content Placeholder 2"/>
          <p:cNvSpPr>
            <a:spLocks noGrp="1"/>
          </p:cNvSpPr>
          <p:nvPr>
            <p:ph idx="1"/>
          </p:nvPr>
        </p:nvSpPr>
        <p:spPr>
          <a:xfrm>
            <a:off x="494675" y="1238562"/>
            <a:ext cx="10782925" cy="5446443"/>
          </a:xfrm>
        </p:spPr>
        <p:txBody>
          <a:bodyPr/>
          <a:lstStyle/>
          <a:p>
            <a:r>
              <a:rPr lang="en-US" dirty="0" smtClean="0"/>
              <a:t>Two analysis </a:t>
            </a:r>
            <a:r>
              <a:rPr lang="en-US" dirty="0"/>
              <a:t>pipelines used to create Level 3 expression data from RNA Sequence </a:t>
            </a:r>
            <a:r>
              <a:rPr lang="en-US" dirty="0" smtClean="0"/>
              <a:t>data (V2):</a:t>
            </a:r>
          </a:p>
          <a:p>
            <a:pPr marL="457200" indent="-457200">
              <a:buAutoNum type="arabicPeriod"/>
            </a:pPr>
            <a:r>
              <a:rPr lang="en-US" sz="2000" dirty="0" smtClean="0"/>
              <a:t>RPKM method*</a:t>
            </a:r>
          </a:p>
          <a:p>
            <a:pPr marL="457200" indent="-457200">
              <a:buAutoNum type="arabicPeriod"/>
            </a:pPr>
            <a:r>
              <a:rPr lang="en-US" sz="2000" dirty="0" err="1" smtClean="0"/>
              <a:t>MapSlice</a:t>
            </a:r>
            <a:r>
              <a:rPr lang="en-US" sz="2000" dirty="0" smtClean="0"/>
              <a:t> alignment and RSEM to perform quantitation</a:t>
            </a:r>
          </a:p>
          <a:p>
            <a:pPr marL="457200" indent="-457200">
              <a:buAutoNum type="arabicPeriod"/>
            </a:pPr>
            <a:endParaRPr lang="en-US" dirty="0"/>
          </a:p>
          <a:p>
            <a:pPr marL="0" indent="0"/>
            <a:r>
              <a:rPr lang="en-US" dirty="0" smtClean="0"/>
              <a:t>Rahman </a:t>
            </a:r>
            <a:r>
              <a:rPr lang="en-US" i="1" dirty="0" smtClean="0"/>
              <a:t>et al., </a:t>
            </a:r>
            <a:r>
              <a:rPr lang="en-US" dirty="0" smtClean="0"/>
              <a:t>2015 – GSE62944</a:t>
            </a:r>
          </a:p>
          <a:p>
            <a:pPr>
              <a:buFont typeface="Arial" charset="0"/>
              <a:buChar char="•"/>
            </a:pPr>
            <a:r>
              <a:rPr lang="en-US" sz="2000" dirty="0" err="1"/>
              <a:t>Rsubread</a:t>
            </a:r>
            <a:r>
              <a:rPr lang="en-US" sz="2000" dirty="0"/>
              <a:t> version 1.14.2 R package</a:t>
            </a:r>
          </a:p>
          <a:p>
            <a:pPr lvl="1">
              <a:buFont typeface="Arial" charset="0"/>
              <a:buChar char="•"/>
            </a:pPr>
            <a:r>
              <a:rPr lang="en-US" sz="2000" dirty="0"/>
              <a:t>aligned the FASTQ files downloaded from Cancer Genomics Hub. </a:t>
            </a:r>
          </a:p>
          <a:p>
            <a:pPr lvl="1">
              <a:buFont typeface="Arial" charset="0"/>
              <a:buChar char="•"/>
            </a:pPr>
            <a:r>
              <a:rPr lang="en-US" sz="2000" dirty="0"/>
              <a:t>reads were aligned with align() function to the UCSC hg19 reference genome</a:t>
            </a:r>
          </a:p>
          <a:p>
            <a:pPr lvl="1">
              <a:buFont typeface="Arial" charset="0"/>
              <a:buChar char="•"/>
            </a:pPr>
            <a:r>
              <a:rPr lang="en-US" sz="2000" dirty="0" err="1"/>
              <a:t>featureCounts</a:t>
            </a:r>
            <a:r>
              <a:rPr lang="en-US" sz="2000" dirty="0"/>
              <a:t>() function was used to summarize the gene level expression values as integer number </a:t>
            </a:r>
            <a:endParaRPr lang="en-US" dirty="0" smtClean="0"/>
          </a:p>
          <a:p>
            <a:pPr marL="0" indent="0"/>
            <a:endParaRPr lang="en-US" dirty="0"/>
          </a:p>
          <a:p>
            <a:pPr marL="0" indent="0"/>
            <a:r>
              <a:rPr lang="en-US" dirty="0" smtClean="0"/>
              <a:t>We </a:t>
            </a:r>
            <a:r>
              <a:rPr lang="en-US" dirty="0" err="1" smtClean="0"/>
              <a:t>subsetted</a:t>
            </a:r>
            <a:r>
              <a:rPr lang="en-US" dirty="0" smtClean="0"/>
              <a:t> both of these datasets to just the Primary Prostate Adenocarcinoma Cancer Subtype (52 Matched Normal-Tumor Patients)</a:t>
            </a:r>
          </a:p>
        </p:txBody>
      </p:sp>
    </p:spTree>
    <p:extLst>
      <p:ext uri="{BB962C8B-B14F-4D97-AF65-F5344CB8AC3E}">
        <p14:creationId xmlns:p14="http://schemas.microsoft.com/office/powerpoint/2010/main" val="7011838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67062"/>
            <a:ext cx="10363200" cy="1143000"/>
          </a:xfrm>
        </p:spPr>
        <p:txBody>
          <a:bodyPr/>
          <a:lstStyle/>
          <a:p>
            <a:r>
              <a:rPr lang="en-US" dirty="0" smtClean="0"/>
              <a:t>Outline</a:t>
            </a:r>
            <a:endParaRPr lang="en-US" dirty="0"/>
          </a:p>
        </p:txBody>
      </p:sp>
      <p:sp>
        <p:nvSpPr>
          <p:cNvPr id="3" name="Content Placeholder 2"/>
          <p:cNvSpPr>
            <a:spLocks noGrp="1"/>
          </p:cNvSpPr>
          <p:nvPr>
            <p:ph idx="1"/>
          </p:nvPr>
        </p:nvSpPr>
        <p:spPr>
          <a:xfrm>
            <a:off x="914400" y="1480278"/>
            <a:ext cx="10363200" cy="3429000"/>
          </a:xfrm>
        </p:spPr>
        <p:txBody>
          <a:bodyPr/>
          <a:lstStyle/>
          <a:p>
            <a:pPr marL="457200" indent="-457200">
              <a:buFont typeface="+mj-lt"/>
              <a:buAutoNum type="arabicPeriod"/>
            </a:pPr>
            <a:r>
              <a:rPr lang="en-US" dirty="0">
                <a:solidFill>
                  <a:schemeClr val="bg2">
                    <a:lumMod val="60000"/>
                    <a:lumOff val="40000"/>
                  </a:schemeClr>
                </a:solidFill>
              </a:rPr>
              <a:t>Introduction of RNA-</a:t>
            </a:r>
            <a:r>
              <a:rPr lang="en-US" dirty="0" err="1">
                <a:solidFill>
                  <a:schemeClr val="bg2">
                    <a:lumMod val="60000"/>
                    <a:lumOff val="40000"/>
                  </a:schemeClr>
                </a:solidFill>
              </a:rPr>
              <a:t>seq</a:t>
            </a:r>
            <a:endParaRPr lang="en-US" dirty="0">
              <a:solidFill>
                <a:schemeClr val="bg2">
                  <a:lumMod val="60000"/>
                  <a:lumOff val="40000"/>
                </a:schemeClr>
              </a:solidFill>
            </a:endParaRPr>
          </a:p>
          <a:p>
            <a:pPr marL="457200" indent="-457200">
              <a:buFont typeface="+mj-lt"/>
              <a:buAutoNum type="arabicPeriod"/>
            </a:pPr>
            <a:r>
              <a:rPr lang="en-US" dirty="0" smtClean="0">
                <a:solidFill>
                  <a:schemeClr val="bg2">
                    <a:lumMod val="60000"/>
                    <a:lumOff val="40000"/>
                  </a:schemeClr>
                </a:solidFill>
              </a:rPr>
              <a:t>Project</a:t>
            </a:r>
          </a:p>
          <a:p>
            <a:pPr marL="457200" indent="-457200">
              <a:buFont typeface="+mj-lt"/>
              <a:buAutoNum type="arabicPeriod"/>
            </a:pPr>
            <a:r>
              <a:rPr lang="en-US" dirty="0" smtClean="0"/>
              <a:t>Normalization Methods</a:t>
            </a:r>
          </a:p>
          <a:p>
            <a:pPr marL="457200" indent="-457200">
              <a:buFont typeface="+mj-lt"/>
              <a:buAutoNum type="arabicPeriod"/>
            </a:pPr>
            <a:r>
              <a:rPr lang="en-US" dirty="0" smtClean="0">
                <a:solidFill>
                  <a:schemeClr val="bg2">
                    <a:lumMod val="60000"/>
                    <a:lumOff val="40000"/>
                  </a:schemeClr>
                </a:solidFill>
              </a:rPr>
              <a:t>Differential Expression Analysis</a:t>
            </a:r>
          </a:p>
          <a:p>
            <a:pPr marL="457200" indent="-457200">
              <a:buFont typeface="+mj-lt"/>
              <a:buAutoNum type="arabicPeriod"/>
            </a:pPr>
            <a:r>
              <a:rPr lang="en-US" dirty="0" smtClean="0">
                <a:solidFill>
                  <a:schemeClr val="bg2">
                    <a:lumMod val="60000"/>
                    <a:lumOff val="40000"/>
                  </a:schemeClr>
                </a:solidFill>
              </a:rPr>
              <a:t>R Packages Used for Differential Analysis</a:t>
            </a:r>
          </a:p>
          <a:p>
            <a:pPr marL="457200" indent="-457200">
              <a:buFont typeface="+mj-lt"/>
              <a:buAutoNum type="arabicPeriod"/>
            </a:pPr>
            <a:r>
              <a:rPr lang="en-US" dirty="0" smtClean="0">
                <a:solidFill>
                  <a:schemeClr val="bg2">
                    <a:lumMod val="60000"/>
                    <a:lumOff val="40000"/>
                  </a:schemeClr>
                </a:solidFill>
              </a:rPr>
              <a:t>Preliminary Results</a:t>
            </a:r>
          </a:p>
          <a:p>
            <a:pPr marL="457200" indent="-457200">
              <a:buFont typeface="+mj-lt"/>
              <a:buAutoNum type="arabicPeriod"/>
            </a:pPr>
            <a:r>
              <a:rPr lang="en-US" dirty="0" smtClean="0">
                <a:solidFill>
                  <a:schemeClr val="bg2">
                    <a:lumMod val="60000"/>
                    <a:lumOff val="40000"/>
                  </a:schemeClr>
                </a:solidFill>
              </a:rPr>
              <a:t>Conclusions</a:t>
            </a:r>
          </a:p>
          <a:p>
            <a:pPr marL="457200" indent="-457200">
              <a:buFont typeface="+mj-lt"/>
              <a:buAutoNum type="arabicPeriod"/>
            </a:pPr>
            <a:endParaRPr lang="en-US" dirty="0"/>
          </a:p>
        </p:txBody>
      </p:sp>
      <p:sp>
        <p:nvSpPr>
          <p:cNvPr id="4" name="Content Placeholder 2"/>
          <p:cNvSpPr txBox="1">
            <a:spLocks/>
          </p:cNvSpPr>
          <p:nvPr/>
        </p:nvSpPr>
        <p:spPr>
          <a:xfrm>
            <a:off x="914400" y="1480278"/>
            <a:ext cx="10363200" cy="3429000"/>
          </a:xfrm>
          <a:prstGeom prst="rect">
            <a:avLst/>
          </a:prstGeom>
        </p:spPr>
        <p:txBody>
          <a:bodyPr/>
          <a:lstStyle>
            <a:lvl1pPr marL="342900" indent="-342900" algn="l" rtl="0" eaLnBrk="0" fontAlgn="base" hangingPunct="0">
              <a:spcBef>
                <a:spcPct val="20000"/>
              </a:spcBef>
              <a:spcAft>
                <a:spcPct val="0"/>
              </a:spcAft>
              <a:buClr>
                <a:srgbClr val="FF6600"/>
              </a:buClr>
              <a:defRPr sz="2400" b="0" i="0">
                <a:solidFill>
                  <a:srgbClr val="606060"/>
                </a:solidFill>
                <a:latin typeface="Trebuchet MS"/>
                <a:ea typeface="ＭＳ Ｐゴシック" pitchFamily="122" charset="-128"/>
                <a:cs typeface="Trebuchet MS"/>
              </a:defRPr>
            </a:lvl1pPr>
            <a:lvl2pPr marL="742950" indent="-285750" algn="l" rtl="0" eaLnBrk="0" fontAlgn="base" hangingPunct="0">
              <a:spcBef>
                <a:spcPct val="20000"/>
              </a:spcBef>
              <a:spcAft>
                <a:spcPct val="0"/>
              </a:spcAft>
              <a:buClrTx/>
              <a:buSzPct val="80000"/>
              <a:buFont typeface="Times" pitchFamily="122" charset="0"/>
              <a:buChar char="•"/>
              <a:defRPr sz="2400" b="0" i="0">
                <a:solidFill>
                  <a:srgbClr val="606060"/>
                </a:solidFill>
                <a:latin typeface="Trebuchet MS"/>
                <a:ea typeface="ＭＳ Ｐゴシック" pitchFamily="122" charset="-128"/>
                <a:cs typeface="Trebuchet MS"/>
              </a:defRPr>
            </a:lvl2pPr>
            <a:lvl3pPr marL="1143000" indent="-228600" algn="l" rtl="0" eaLnBrk="0" fontAlgn="base" hangingPunct="0">
              <a:spcBef>
                <a:spcPct val="20000"/>
              </a:spcBef>
              <a:spcAft>
                <a:spcPct val="0"/>
              </a:spcAft>
              <a:buClrTx/>
              <a:buChar char="•"/>
              <a:defRPr sz="2000" b="0" i="0">
                <a:solidFill>
                  <a:srgbClr val="606060"/>
                </a:solidFill>
                <a:latin typeface="Trebuchet MS"/>
                <a:ea typeface="ＭＳ Ｐゴシック" pitchFamily="122" charset="-128"/>
                <a:cs typeface="Trebuchet MS"/>
              </a:defRPr>
            </a:lvl3pPr>
            <a:lvl4pPr marL="1600200" indent="-228600" algn="l" rtl="0" eaLnBrk="0" fontAlgn="base" hangingPunct="0">
              <a:spcBef>
                <a:spcPct val="20000"/>
              </a:spcBef>
              <a:spcAft>
                <a:spcPct val="0"/>
              </a:spcAft>
              <a:buClrTx/>
              <a:buSzPct val="95000"/>
              <a:buFont typeface="Times" pitchFamily="122" charset="0"/>
              <a:buChar char="•"/>
              <a:defRPr sz="2000" b="0" i="0">
                <a:solidFill>
                  <a:srgbClr val="606060"/>
                </a:solidFill>
                <a:latin typeface="Trebuchet MS"/>
                <a:ea typeface="ＭＳ Ｐゴシック" pitchFamily="122" charset="-128"/>
                <a:cs typeface="Trebuchet MS"/>
              </a:defRPr>
            </a:lvl4pPr>
            <a:lvl5pPr marL="2057400" indent="-228600" algn="l" rtl="0" eaLnBrk="0" fontAlgn="base" hangingPunct="0">
              <a:spcBef>
                <a:spcPct val="20000"/>
              </a:spcBef>
              <a:spcAft>
                <a:spcPct val="0"/>
              </a:spcAft>
              <a:buClr>
                <a:schemeClr val="bg1"/>
              </a:buClr>
              <a:defRPr sz="2000" b="0" i="1">
                <a:solidFill>
                  <a:srgbClr val="606060"/>
                </a:solidFill>
                <a:latin typeface="Trebuchet MS"/>
                <a:ea typeface="ＭＳ Ｐゴシック" pitchFamily="122" charset="-128"/>
                <a:cs typeface="Trebuchet MS"/>
              </a:defRPr>
            </a:lvl5pPr>
            <a:lvl6pPr marL="25146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6pPr>
            <a:lvl7pPr marL="29718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7pPr>
            <a:lvl8pPr marL="34290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8pPr>
            <a:lvl9pPr marL="38862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9pPr>
          </a:lstStyle>
          <a:p>
            <a:endParaRPr lang="en-US" kern="0"/>
          </a:p>
        </p:txBody>
      </p:sp>
    </p:spTree>
    <p:extLst>
      <p:ext uri="{BB962C8B-B14F-4D97-AF65-F5344CB8AC3E}">
        <p14:creationId xmlns:p14="http://schemas.microsoft.com/office/powerpoint/2010/main" val="3047235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914400" y="1052513"/>
            <a:ext cx="10363200" cy="4891087"/>
          </a:xfrm>
        </p:spPr>
        <p:txBody>
          <a:bodyPr/>
          <a:lstStyle/>
          <a:p>
            <a:r>
              <a:rPr lang="en-US" altLang="zh-CN" dirty="0"/>
              <a:t>• </a:t>
            </a:r>
            <a:r>
              <a:rPr lang="en-US" altLang="zh-CN" dirty="0" smtClean="0"/>
              <a:t>Why normalization? </a:t>
            </a:r>
          </a:p>
          <a:p>
            <a:r>
              <a:rPr lang="en-US" altLang="zh-CN" dirty="0" smtClean="0"/>
              <a:t>   Ensure </a:t>
            </a:r>
            <a:r>
              <a:rPr lang="en-US" altLang="zh-CN" dirty="0"/>
              <a:t>that technical bias has minimal impact on the results.</a:t>
            </a:r>
          </a:p>
          <a:p>
            <a:endParaRPr lang="en-US" altLang="zh-CN" dirty="0"/>
          </a:p>
          <a:p>
            <a:r>
              <a:rPr lang="en-US" altLang="zh-CN" dirty="0"/>
              <a:t>• </a:t>
            </a:r>
            <a:r>
              <a:rPr lang="en-US" altLang="zh-CN" dirty="0" smtClean="0"/>
              <a:t>Within </a:t>
            </a:r>
            <a:r>
              <a:rPr lang="en-US" altLang="zh-CN" dirty="0"/>
              <a:t>Sample </a:t>
            </a:r>
            <a:r>
              <a:rPr lang="en-US" altLang="zh-CN" dirty="0" smtClean="0"/>
              <a:t>Normalization:</a:t>
            </a:r>
          </a:p>
          <a:p>
            <a:r>
              <a:rPr lang="en-US" altLang="zh-CN" dirty="0"/>
              <a:t> </a:t>
            </a:r>
            <a:r>
              <a:rPr lang="en-US" altLang="zh-CN" dirty="0" smtClean="0"/>
              <a:t>  Normalize </a:t>
            </a:r>
            <a:r>
              <a:rPr lang="en-US" altLang="zh-CN" dirty="0"/>
              <a:t>for each array </a:t>
            </a:r>
            <a:r>
              <a:rPr lang="en-US" altLang="zh-CN" dirty="0" smtClean="0"/>
              <a:t>separately.</a:t>
            </a:r>
            <a:endParaRPr lang="zh-CN" altLang="en-US" dirty="0"/>
          </a:p>
          <a:p>
            <a:endParaRPr lang="en-US" altLang="zh-CN" dirty="0" smtClean="0"/>
          </a:p>
          <a:p>
            <a:r>
              <a:rPr lang="en-US" altLang="zh-CN" dirty="0"/>
              <a:t>• </a:t>
            </a:r>
            <a:r>
              <a:rPr lang="en-US" altLang="zh-CN" dirty="0" smtClean="0"/>
              <a:t>Between </a:t>
            </a:r>
            <a:r>
              <a:rPr lang="en-US" altLang="zh-CN" dirty="0"/>
              <a:t>Sample </a:t>
            </a:r>
            <a:r>
              <a:rPr lang="en-US" altLang="zh-CN" dirty="0" smtClean="0"/>
              <a:t>Normalization:</a:t>
            </a:r>
          </a:p>
          <a:p>
            <a:r>
              <a:rPr lang="en-US" altLang="zh-CN" dirty="0"/>
              <a:t> </a:t>
            </a:r>
            <a:r>
              <a:rPr lang="en-US" altLang="zh-CN" dirty="0" smtClean="0"/>
              <a:t>  </a:t>
            </a:r>
            <a:r>
              <a:rPr lang="en-US" altLang="zh-CN" dirty="0"/>
              <a:t>Also called </a:t>
            </a:r>
            <a:r>
              <a:rPr lang="en-US" altLang="zh-CN" dirty="0" smtClean="0"/>
              <a:t>individual </a:t>
            </a:r>
            <a:r>
              <a:rPr lang="en-US" altLang="zh-CN" dirty="0"/>
              <a:t>channel or separate channel normalization </a:t>
            </a:r>
            <a:r>
              <a:rPr lang="en-US" altLang="zh-CN" dirty="0" smtClean="0"/>
              <a:t> methods</a:t>
            </a:r>
            <a:r>
              <a:rPr lang="en-US" altLang="zh-CN" dirty="0"/>
              <a:t>.</a:t>
            </a:r>
          </a:p>
          <a:p>
            <a:r>
              <a:rPr lang="en-US" altLang="zh-CN" dirty="0" smtClean="0"/>
              <a:t>   Normalize </a:t>
            </a:r>
            <a:r>
              <a:rPr lang="en-US" altLang="zh-CN" dirty="0"/>
              <a:t>intensities or log-ratios to be comparable across </a:t>
            </a:r>
            <a:r>
              <a:rPr lang="en-US" altLang="zh-CN" dirty="0" smtClean="0"/>
              <a:t>arrays/experiments.</a:t>
            </a:r>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22570613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67062"/>
            <a:ext cx="10363200" cy="1143000"/>
          </a:xfrm>
        </p:spPr>
        <p:txBody>
          <a:bodyPr/>
          <a:lstStyle/>
          <a:p>
            <a:r>
              <a:rPr lang="en-US" dirty="0" smtClean="0"/>
              <a:t>Outline</a:t>
            </a:r>
            <a:endParaRPr lang="en-US" dirty="0"/>
          </a:p>
        </p:txBody>
      </p:sp>
      <p:sp>
        <p:nvSpPr>
          <p:cNvPr id="3" name="Content Placeholder 2"/>
          <p:cNvSpPr>
            <a:spLocks noGrp="1"/>
          </p:cNvSpPr>
          <p:nvPr>
            <p:ph idx="1"/>
          </p:nvPr>
        </p:nvSpPr>
        <p:spPr>
          <a:xfrm>
            <a:off x="914400" y="1480278"/>
            <a:ext cx="10363200" cy="3429000"/>
          </a:xfrm>
        </p:spPr>
        <p:txBody>
          <a:bodyPr/>
          <a:lstStyle/>
          <a:p>
            <a:pPr marL="457200" indent="-457200">
              <a:buFont typeface="+mj-lt"/>
              <a:buAutoNum type="arabicPeriod"/>
            </a:pPr>
            <a:r>
              <a:rPr lang="en-US" dirty="0" smtClean="0"/>
              <a:t>Introduction of RNA-</a:t>
            </a:r>
            <a:r>
              <a:rPr lang="en-US" dirty="0" err="1" smtClean="0"/>
              <a:t>seq</a:t>
            </a:r>
            <a:endParaRPr lang="en-US" dirty="0" smtClean="0"/>
          </a:p>
          <a:p>
            <a:pPr marL="457200" indent="-457200">
              <a:buFont typeface="+mj-lt"/>
              <a:buAutoNum type="arabicPeriod"/>
            </a:pPr>
            <a:r>
              <a:rPr lang="en-US" dirty="0" smtClean="0"/>
              <a:t>Project</a:t>
            </a:r>
          </a:p>
          <a:p>
            <a:pPr marL="457200" indent="-457200">
              <a:buFont typeface="+mj-lt"/>
              <a:buAutoNum type="arabicPeriod"/>
            </a:pPr>
            <a:r>
              <a:rPr lang="en-US" dirty="0" smtClean="0"/>
              <a:t>Normalization Methods</a:t>
            </a:r>
          </a:p>
          <a:p>
            <a:pPr marL="457200" indent="-457200">
              <a:buFont typeface="+mj-lt"/>
              <a:buAutoNum type="arabicPeriod"/>
            </a:pPr>
            <a:r>
              <a:rPr lang="en-US" dirty="0"/>
              <a:t>Differential Expression </a:t>
            </a:r>
            <a:r>
              <a:rPr lang="en-US" dirty="0" smtClean="0"/>
              <a:t>Analysis</a:t>
            </a:r>
          </a:p>
          <a:p>
            <a:pPr marL="457200" indent="-457200">
              <a:buFont typeface="+mj-lt"/>
              <a:buAutoNum type="arabicPeriod"/>
            </a:pPr>
            <a:r>
              <a:rPr lang="en-US" dirty="0" smtClean="0"/>
              <a:t>R Packages Used for Differential Analysis</a:t>
            </a:r>
          </a:p>
          <a:p>
            <a:pPr marL="457200" indent="-457200">
              <a:buFont typeface="+mj-lt"/>
              <a:buAutoNum type="arabicPeriod"/>
            </a:pPr>
            <a:r>
              <a:rPr lang="en-US" dirty="0" smtClean="0"/>
              <a:t>Preliminary Results</a:t>
            </a:r>
          </a:p>
          <a:p>
            <a:pPr marL="457200" indent="-457200">
              <a:buFont typeface="+mj-lt"/>
              <a:buAutoNum type="arabicPeriod"/>
            </a:pPr>
            <a:r>
              <a:rPr lang="en-US" dirty="0" smtClean="0"/>
              <a:t>Conclusions</a:t>
            </a:r>
          </a:p>
          <a:p>
            <a:pPr marL="457200" indent="-457200">
              <a:buFont typeface="+mj-lt"/>
              <a:buAutoNum type="arabicPeriod"/>
            </a:pPr>
            <a:endParaRPr lang="en-US" dirty="0"/>
          </a:p>
        </p:txBody>
      </p:sp>
      <p:sp>
        <p:nvSpPr>
          <p:cNvPr id="4" name="Content Placeholder 2"/>
          <p:cNvSpPr txBox="1">
            <a:spLocks/>
          </p:cNvSpPr>
          <p:nvPr/>
        </p:nvSpPr>
        <p:spPr>
          <a:xfrm>
            <a:off x="914400" y="1480278"/>
            <a:ext cx="10363200" cy="3429000"/>
          </a:xfrm>
          <a:prstGeom prst="rect">
            <a:avLst/>
          </a:prstGeom>
        </p:spPr>
        <p:txBody>
          <a:bodyPr/>
          <a:lstStyle>
            <a:lvl1pPr marL="342900" indent="-342900" algn="l" rtl="0" eaLnBrk="0" fontAlgn="base" hangingPunct="0">
              <a:spcBef>
                <a:spcPct val="20000"/>
              </a:spcBef>
              <a:spcAft>
                <a:spcPct val="0"/>
              </a:spcAft>
              <a:buClr>
                <a:srgbClr val="FF6600"/>
              </a:buClr>
              <a:defRPr sz="2400" b="0" i="0">
                <a:solidFill>
                  <a:srgbClr val="606060"/>
                </a:solidFill>
                <a:latin typeface="Trebuchet MS"/>
                <a:ea typeface="ＭＳ Ｐゴシック" pitchFamily="122" charset="-128"/>
                <a:cs typeface="Trebuchet MS"/>
              </a:defRPr>
            </a:lvl1pPr>
            <a:lvl2pPr marL="742950" indent="-285750" algn="l" rtl="0" eaLnBrk="0" fontAlgn="base" hangingPunct="0">
              <a:spcBef>
                <a:spcPct val="20000"/>
              </a:spcBef>
              <a:spcAft>
                <a:spcPct val="0"/>
              </a:spcAft>
              <a:buClrTx/>
              <a:buSzPct val="80000"/>
              <a:buFont typeface="Times" pitchFamily="122" charset="0"/>
              <a:buChar char="•"/>
              <a:defRPr sz="2400" b="0" i="0">
                <a:solidFill>
                  <a:srgbClr val="606060"/>
                </a:solidFill>
                <a:latin typeface="Trebuchet MS"/>
                <a:ea typeface="ＭＳ Ｐゴシック" pitchFamily="122" charset="-128"/>
                <a:cs typeface="Trebuchet MS"/>
              </a:defRPr>
            </a:lvl2pPr>
            <a:lvl3pPr marL="1143000" indent="-228600" algn="l" rtl="0" eaLnBrk="0" fontAlgn="base" hangingPunct="0">
              <a:spcBef>
                <a:spcPct val="20000"/>
              </a:spcBef>
              <a:spcAft>
                <a:spcPct val="0"/>
              </a:spcAft>
              <a:buClrTx/>
              <a:buChar char="•"/>
              <a:defRPr sz="2000" b="0" i="0">
                <a:solidFill>
                  <a:srgbClr val="606060"/>
                </a:solidFill>
                <a:latin typeface="Trebuchet MS"/>
                <a:ea typeface="ＭＳ Ｐゴシック" pitchFamily="122" charset="-128"/>
                <a:cs typeface="Trebuchet MS"/>
              </a:defRPr>
            </a:lvl3pPr>
            <a:lvl4pPr marL="1600200" indent="-228600" algn="l" rtl="0" eaLnBrk="0" fontAlgn="base" hangingPunct="0">
              <a:spcBef>
                <a:spcPct val="20000"/>
              </a:spcBef>
              <a:spcAft>
                <a:spcPct val="0"/>
              </a:spcAft>
              <a:buClrTx/>
              <a:buSzPct val="95000"/>
              <a:buFont typeface="Times" pitchFamily="122" charset="0"/>
              <a:buChar char="•"/>
              <a:defRPr sz="2000" b="0" i="0">
                <a:solidFill>
                  <a:srgbClr val="606060"/>
                </a:solidFill>
                <a:latin typeface="Trebuchet MS"/>
                <a:ea typeface="ＭＳ Ｐゴシック" pitchFamily="122" charset="-128"/>
                <a:cs typeface="Trebuchet MS"/>
              </a:defRPr>
            </a:lvl4pPr>
            <a:lvl5pPr marL="2057400" indent="-228600" algn="l" rtl="0" eaLnBrk="0" fontAlgn="base" hangingPunct="0">
              <a:spcBef>
                <a:spcPct val="20000"/>
              </a:spcBef>
              <a:spcAft>
                <a:spcPct val="0"/>
              </a:spcAft>
              <a:buClr>
                <a:schemeClr val="bg1"/>
              </a:buClr>
              <a:defRPr sz="2000" b="0" i="1">
                <a:solidFill>
                  <a:srgbClr val="606060"/>
                </a:solidFill>
                <a:latin typeface="Trebuchet MS"/>
                <a:ea typeface="ＭＳ Ｐゴシック" pitchFamily="122" charset="-128"/>
                <a:cs typeface="Trebuchet MS"/>
              </a:defRPr>
            </a:lvl5pPr>
            <a:lvl6pPr marL="25146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6pPr>
            <a:lvl7pPr marL="29718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7pPr>
            <a:lvl8pPr marL="34290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8pPr>
            <a:lvl9pPr marL="38862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9pPr>
          </a:lstStyle>
          <a:p>
            <a:endParaRPr lang="en-US" kern="0"/>
          </a:p>
        </p:txBody>
      </p:sp>
    </p:spTree>
    <p:extLst>
      <p:ext uri="{BB962C8B-B14F-4D97-AF65-F5344CB8AC3E}">
        <p14:creationId xmlns:p14="http://schemas.microsoft.com/office/powerpoint/2010/main" val="2944341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Within Sample Normalization</a:t>
            </a:r>
            <a:endParaRPr lang="zh-CN"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altLang="zh-CN" dirty="0" smtClean="0"/>
                  <a:t>• </a:t>
                </a:r>
                <a:r>
                  <a:rPr lang="en-US" altLang="zh-CN" dirty="0" smtClean="0"/>
                  <a:t>TPM</a:t>
                </a:r>
              </a:p>
              <a:p>
                <a:r>
                  <a:rPr lang="en-US" altLang="zh-CN" dirty="0"/>
                  <a:t>• </a:t>
                </a:r>
                <a:r>
                  <a:rPr lang="en-US" altLang="zh-CN" dirty="0" smtClean="0"/>
                  <a:t>RPKM/FPKM</a:t>
                </a:r>
                <a:endParaRPr lang="en-US" altLang="zh-CN" dirty="0"/>
              </a:p>
              <a:p>
                <a:r>
                  <a:rPr lang="en-US" altLang="zh-CN" dirty="0" smtClean="0"/>
                  <a:t>• Framework</a:t>
                </a:r>
              </a:p>
              <a:p>
                <a:r>
                  <a:rPr lang="en-US" altLang="zh-CN" dirty="0" smtClean="0"/>
                  <a:t>  Counts </a:t>
                </a:r>
                <a14:m>
                  <m:oMath xmlns:m="http://schemas.openxmlformats.org/officeDocument/2006/math">
                    <m:sSub>
                      <m:sSubPr>
                        <m:ctrlPr>
                          <a:rPr lang="en-US" altLang="zh-CN" i="1" smtClean="0">
                            <a:latin typeface="Cambria Math" charset="0"/>
                          </a:rPr>
                        </m:ctrlPr>
                      </m:sSubPr>
                      <m:e>
                        <m:r>
                          <a:rPr lang="en-US" altLang="zh-CN" b="0" i="1" smtClean="0">
                            <a:latin typeface="Cambria Math" charset="0"/>
                          </a:rPr>
                          <m:t>𝑋</m:t>
                        </m:r>
                      </m:e>
                      <m:sub>
                        <m:r>
                          <a:rPr lang="en-US" altLang="zh-CN" b="0" i="1" smtClean="0">
                            <a:latin typeface="Cambria Math" panose="02040503050406030204" pitchFamily="18" charset="0"/>
                          </a:rPr>
                          <m:t>𝑖</m:t>
                        </m:r>
                      </m:sub>
                    </m:sSub>
                  </m:oMath>
                </a14:m>
                <a:r>
                  <a:rPr lang="en-US" altLang="zh-CN" dirty="0" smtClean="0"/>
                  <a:t>: </a:t>
                </a:r>
                <a:r>
                  <a:rPr lang="en-US" altLang="zh-CN" dirty="0"/>
                  <a:t> the number of reads that align to a particular </a:t>
                </a:r>
                <a:r>
                  <a:rPr lang="en-US" altLang="zh-CN" dirty="0" smtClean="0"/>
                  <a:t>feature.</a:t>
                </a:r>
              </a:p>
              <a:p>
                <a:r>
                  <a:rPr lang="en-US" altLang="zh-CN" dirty="0" smtClean="0"/>
                  <a:t>  Effective length </a:t>
                </a:r>
                <a14:m>
                  <m:oMath xmlns:m="http://schemas.openxmlformats.org/officeDocument/2006/math">
                    <m:sSub>
                      <m:sSubPr>
                        <m:ctrlPr>
                          <a:rPr lang="en-US" altLang="zh-CN" i="1" smtClean="0">
                            <a:latin typeface="Cambria Math" charset="0"/>
                          </a:rPr>
                        </m:ctrlPr>
                      </m:sSubPr>
                      <m:e>
                        <m:acc>
                          <m:accPr>
                            <m:chr m:val="̃"/>
                            <m:ctrlPr>
                              <a:rPr lang="en-US" altLang="zh-CN" i="1" smtClean="0">
                                <a:latin typeface="Cambria Math" charset="0"/>
                              </a:rPr>
                            </m:ctrlPr>
                          </m:accPr>
                          <m:e>
                            <m:r>
                              <a:rPr lang="en-US" altLang="zh-CN" b="0" i="1" smtClean="0">
                                <a:latin typeface="Cambria Math" panose="02040503050406030204" pitchFamily="18" charset="0"/>
                              </a:rPr>
                              <m:t>𝑙</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𝐹𝐿𝐷</m:t>
                        </m:r>
                      </m:sub>
                    </m:sSub>
                    <m:r>
                      <a:rPr lang="en-US" altLang="zh-CN" b="0" i="1" smtClean="0">
                        <a:latin typeface="Cambria Math" panose="02040503050406030204" pitchFamily="18" charset="0"/>
                      </a:rPr>
                      <m:t>+1</m:t>
                    </m:r>
                  </m:oMath>
                </a14:m>
                <a:r>
                  <a:rPr lang="en-US" altLang="zh-CN" dirty="0" smtClean="0"/>
                  <a:t>.</a:t>
                </a:r>
              </a:p>
              <a:p>
                <a:r>
                  <a:rPr lang="en-US" altLang="zh-CN" dirty="0" smtClean="0"/>
                  <a:t>  Where </a:t>
                </a:r>
                <a14:m>
                  <m:oMath xmlns:m="http://schemas.openxmlformats.org/officeDocument/2006/math">
                    <m:sSub>
                      <m:sSubPr>
                        <m:ctrlPr>
                          <a:rPr lang="en-US" altLang="zh-CN" i="1">
                            <a:latin typeface="Cambria Math"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𝐹𝐿𝐷</m:t>
                        </m:r>
                      </m:sub>
                    </m:sSub>
                  </m:oMath>
                </a14:m>
                <a:r>
                  <a:rPr lang="en-US" altLang="zh-CN" dirty="0" smtClean="0"/>
                  <a:t> is the </a:t>
                </a:r>
                <a:r>
                  <a:rPr lang="en-US" altLang="zh-CN" dirty="0"/>
                  <a:t>mean of the fragment length distribution which was learned from the aligned read</a:t>
                </a:r>
                <a:endParaRPr lang="zh-CN"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82" t="-1423"/>
                </a:stretch>
              </a:blipFill>
            </p:spPr>
            <p:txBody>
              <a:bodyPr/>
              <a:lstStyle/>
              <a:p>
                <a:r>
                  <a:rPr lang="en-US">
                    <a:noFill/>
                  </a:rPr>
                  <a:t> </a:t>
                </a:r>
              </a:p>
            </p:txBody>
          </p:sp>
        </mc:Fallback>
      </mc:AlternateContent>
    </p:spTree>
    <p:extLst>
      <p:ext uri="{BB962C8B-B14F-4D97-AF65-F5344CB8AC3E}">
        <p14:creationId xmlns:p14="http://schemas.microsoft.com/office/powerpoint/2010/main" val="5302196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TPM</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 </a:t>
                </a:r>
                <a:r>
                  <a:rPr lang="en-US" altLang="zh-CN" dirty="0" smtClean="0"/>
                  <a:t>Transcripts per million (TPM) is a measurement of the proportion of transcripts in your pool of RNA.</a:t>
                </a:r>
              </a:p>
              <a:p>
                <a:endParaRPr lang="en-US" altLang="zh-CN" dirty="0" smtClean="0"/>
              </a:p>
              <a:p>
                <a:r>
                  <a:rPr lang="en-US" altLang="zh-CN" dirty="0"/>
                  <a:t>• </a:t>
                </a:r>
                <a:r>
                  <a:rPr lang="en-US" altLang="zh-CN" dirty="0" smtClean="0"/>
                  <a:t>Main idea: counts </a:t>
                </a:r>
                <a:r>
                  <a:rPr lang="en-US" altLang="zh-CN" dirty="0"/>
                  <a:t>per </a:t>
                </a:r>
                <a:r>
                  <a:rPr lang="en-US" altLang="zh-CN" dirty="0" smtClean="0"/>
                  <a:t>base </a:t>
                </a:r>
                <a:r>
                  <a:rPr lang="en-US" altLang="zh-CN" dirty="0"/>
                  <a:t>simply divide by the sum of all </a:t>
                </a:r>
                <a:r>
                  <a:rPr lang="en-US" altLang="zh-CN" dirty="0" smtClean="0"/>
                  <a:t>rates</a:t>
                </a:r>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rPr>
                          </m:ctrlPr>
                        </m:sSubPr>
                        <m:e>
                          <m:r>
                            <a:rPr lang="en-US" altLang="zh-CN" b="0" i="1" smtClean="0">
                              <a:latin typeface="Cambria Math" panose="02040503050406030204" pitchFamily="18" charset="0"/>
                            </a:rPr>
                            <m:t>𝑇𝑃𝑀</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charset="0"/>
                            </a:rPr>
                          </m:ctrlPr>
                        </m:fPr>
                        <m:num>
                          <m:sSub>
                            <m:sSubPr>
                              <m:ctrlPr>
                                <a:rPr lang="en-US" altLang="zh-CN" b="0" i="1" smtClean="0">
                                  <a:latin typeface="Cambria Math"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Sub>
                        </m:num>
                        <m:den>
                          <m:sSub>
                            <m:sSubPr>
                              <m:ctrlPr>
                                <a:rPr lang="en-US" altLang="zh-CN" b="0" i="1" smtClean="0">
                                  <a:latin typeface="Cambria Math" charset="0"/>
                                </a:rPr>
                              </m:ctrlPr>
                            </m:sSubPr>
                            <m:e>
                              <m:acc>
                                <m:accPr>
                                  <m:chr m:val="̃"/>
                                  <m:ctrlPr>
                                    <a:rPr lang="en-US" altLang="zh-CN" b="0" i="1" smtClean="0">
                                      <a:latin typeface="Cambria Math" charset="0"/>
                                    </a:rPr>
                                  </m:ctrlPr>
                                </m:accPr>
                                <m:e>
                                  <m:r>
                                    <a:rPr lang="en-US" altLang="zh-CN" b="0" i="1" smtClean="0">
                                      <a:latin typeface="Cambria Math" panose="02040503050406030204" pitchFamily="18" charset="0"/>
                                    </a:rPr>
                                    <m:t>𝑙</m:t>
                                  </m:r>
                                </m:e>
                              </m:acc>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rPr>
                        <m:t>∗</m:t>
                      </m:r>
                      <m:d>
                        <m:dPr>
                          <m:ctrlPr>
                            <a:rPr lang="en-US" altLang="zh-CN" b="0" i="1" smtClean="0">
                              <a:latin typeface="Cambria Math" charset="0"/>
                            </a:rPr>
                          </m:ctrlPr>
                        </m:dPr>
                        <m:e>
                          <m:f>
                            <m:fPr>
                              <m:ctrlPr>
                                <a:rPr lang="en-US" altLang="zh-CN" b="0" i="1" smtClean="0">
                                  <a:latin typeface="Cambria Math" charset="0"/>
                                </a:rPr>
                              </m:ctrlPr>
                            </m:fPr>
                            <m:num>
                              <m:r>
                                <a:rPr lang="en-US" altLang="zh-CN" b="0" i="1" smtClean="0">
                                  <a:latin typeface="Cambria Math" panose="02040503050406030204" pitchFamily="18" charset="0"/>
                                </a:rPr>
                                <m:t>1</m:t>
                              </m:r>
                            </m:num>
                            <m:den>
                              <m:nary>
                                <m:naryPr>
                                  <m:chr m:val="∑"/>
                                  <m:limLoc m:val="subSup"/>
                                  <m:supHide m:val="on"/>
                                  <m:ctrlPr>
                                    <a:rPr lang="en-US" altLang="zh-CN" b="0" i="1" smtClean="0">
                                      <a:latin typeface="Cambria Math" charset="0"/>
                                    </a:rPr>
                                  </m:ctrlPr>
                                </m:naryPr>
                                <m:sub>
                                  <m:r>
                                    <m:rPr>
                                      <m:brk m:alnAt="9"/>
                                    </m:rPr>
                                    <a:rPr lang="en-US" altLang="zh-CN" b="0" i="1" smtClean="0">
                                      <a:latin typeface="Cambria Math" panose="02040503050406030204" pitchFamily="18" charset="0"/>
                                    </a:rPr>
                                    <m:t>𝑗</m:t>
                                  </m:r>
                                </m:sub>
                                <m:sup/>
                                <m:e>
                                  <m:f>
                                    <m:fPr>
                                      <m:ctrlPr>
                                        <a:rPr lang="en-US" altLang="zh-CN" b="0" i="1" smtClean="0">
                                          <a:latin typeface="Cambria Math" charset="0"/>
                                        </a:rPr>
                                      </m:ctrlPr>
                                    </m:fPr>
                                    <m:num>
                                      <m:sSub>
                                        <m:sSubPr>
                                          <m:ctrlPr>
                                            <a:rPr lang="en-US" altLang="zh-CN" b="0" i="1" smtClean="0">
                                              <a:latin typeface="Cambria Math"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𝑗</m:t>
                                          </m:r>
                                        </m:sub>
                                      </m:sSub>
                                    </m:num>
                                    <m:den>
                                      <m:sSub>
                                        <m:sSubPr>
                                          <m:ctrlPr>
                                            <a:rPr lang="en-US" altLang="zh-CN" b="0" i="1" smtClean="0">
                                              <a:latin typeface="Cambria Math" charset="0"/>
                                            </a:rPr>
                                          </m:ctrlPr>
                                        </m:sSubPr>
                                        <m:e>
                                          <m:acc>
                                            <m:accPr>
                                              <m:chr m:val="̃"/>
                                              <m:ctrlPr>
                                                <a:rPr lang="en-US" altLang="zh-CN" b="0" i="1" smtClean="0">
                                                  <a:latin typeface="Cambria Math" charset="0"/>
                                                </a:rPr>
                                              </m:ctrlPr>
                                            </m:accPr>
                                            <m:e>
                                              <m:r>
                                                <a:rPr lang="en-US" altLang="zh-CN" b="0" i="1" smtClean="0">
                                                  <a:latin typeface="Cambria Math" panose="02040503050406030204" pitchFamily="18" charset="0"/>
                                                </a:rPr>
                                                <m:t>𝑙</m:t>
                                              </m:r>
                                            </m:e>
                                          </m:acc>
                                        </m:e>
                                        <m:sub>
                                          <m:r>
                                            <a:rPr lang="en-US" altLang="zh-CN" b="0" i="1" smtClean="0">
                                              <a:latin typeface="Cambria Math" panose="02040503050406030204" pitchFamily="18" charset="0"/>
                                            </a:rPr>
                                            <m:t>𝑗</m:t>
                                          </m:r>
                                        </m:sub>
                                      </m:sSub>
                                    </m:den>
                                  </m:f>
                                </m:e>
                              </m:nary>
                            </m:den>
                          </m:f>
                        </m:e>
                      </m:d>
                      <m:r>
                        <a:rPr lang="en-US" altLang="zh-CN" b="0" i="0" smtClean="0">
                          <a:latin typeface="Cambria Math" panose="02040503050406030204" pitchFamily="18" charset="0"/>
                        </a:rPr>
                        <m:t>∗</m:t>
                      </m:r>
                      <m:sSup>
                        <m:sSupPr>
                          <m:ctrlPr>
                            <a:rPr lang="en-US" altLang="zh-CN" b="0" i="1" smtClean="0">
                              <a:latin typeface="Cambria Math"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6</m:t>
                          </m:r>
                        </m:sup>
                      </m:sSup>
                    </m:oMath>
                  </m:oMathPara>
                </a14:m>
                <a:endParaRPr lang="en-US" altLang="zh-CN" dirty="0" smtClean="0"/>
              </a:p>
              <a:p>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2" t="-14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39508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RPKM/FPKM</a:t>
            </a:r>
            <a:br>
              <a:rPr lang="en-US" altLang="zh-CN" dirty="0"/>
            </a:br>
            <a:endParaRPr lang="zh-CN"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14400" y="2133600"/>
                <a:ext cx="10363200" cy="4221018"/>
              </a:xfrm>
            </p:spPr>
            <p:txBody>
              <a:bodyPr/>
              <a:lstStyle/>
              <a:p>
                <a:r>
                  <a:rPr lang="en-US" altLang="zh-CN" dirty="0"/>
                  <a:t>• </a:t>
                </a:r>
                <a:r>
                  <a:rPr lang="en-US" altLang="zh-CN" dirty="0" smtClean="0"/>
                  <a:t>Reads per </a:t>
                </a:r>
                <a:r>
                  <a:rPr lang="en-US" altLang="zh-CN" dirty="0" err="1"/>
                  <a:t>kilobase</a:t>
                </a:r>
                <a:r>
                  <a:rPr lang="en-US" altLang="zh-CN" dirty="0"/>
                  <a:t> of exon per million reads mapped (RPKM</a:t>
                </a:r>
                <a:r>
                  <a:rPr lang="en-US" altLang="zh-CN" dirty="0" smtClean="0"/>
                  <a:t>)</a:t>
                </a:r>
              </a:p>
              <a:p>
                <a:r>
                  <a:rPr lang="en-US" altLang="zh-CN" dirty="0"/>
                  <a:t>• </a:t>
                </a:r>
                <a:r>
                  <a:rPr lang="en-US" altLang="zh-CN" dirty="0" smtClean="0"/>
                  <a:t>Fragments </a:t>
                </a:r>
                <a:r>
                  <a:rPr lang="en-US" altLang="zh-CN" dirty="0"/>
                  <a:t>per </a:t>
                </a:r>
                <a:r>
                  <a:rPr lang="en-US" altLang="zh-CN" dirty="0" err="1"/>
                  <a:t>kilobase</a:t>
                </a:r>
                <a:r>
                  <a:rPr lang="en-US" altLang="zh-CN" dirty="0"/>
                  <a:t> of exon per million reads mapped </a:t>
                </a:r>
                <a:r>
                  <a:rPr lang="en-US" altLang="zh-CN" dirty="0" smtClean="0"/>
                  <a:t>(FPKM)</a:t>
                </a:r>
              </a:p>
              <a:p>
                <a:r>
                  <a:rPr lang="en-US" altLang="zh-CN" dirty="0" smtClean="0"/>
                  <a:t>• FPKM </a:t>
                </a:r>
                <a:r>
                  <a:rPr lang="en-US" altLang="zh-CN" dirty="0" smtClean="0"/>
                  <a:t>= </a:t>
                </a:r>
                <a:r>
                  <a:rPr lang="en-US" altLang="zh-CN" dirty="0"/>
                  <a:t>RPKM if you have single-end </a:t>
                </a:r>
                <a:r>
                  <a:rPr lang="en-US" altLang="zh-CN" dirty="0" smtClean="0"/>
                  <a:t>reads.</a:t>
                </a:r>
              </a:p>
              <a:p>
                <a:endParaRPr lang="en-US" altLang="zh-CN" dirty="0" smtClean="0"/>
              </a:p>
              <a:p>
                <a:r>
                  <a:rPr lang="en-US" altLang="zh-CN" dirty="0" smtClean="0"/>
                  <a:t>• Main idea: counts </a:t>
                </a:r>
                <a:r>
                  <a:rPr lang="en-US" altLang="zh-CN" dirty="0"/>
                  <a:t>per </a:t>
                </a:r>
                <a:r>
                  <a:rPr lang="en-US" altLang="zh-CN" dirty="0" smtClean="0"/>
                  <a:t>base divided </a:t>
                </a:r>
                <a:r>
                  <a:rPr lang="en-US" altLang="zh-CN" dirty="0"/>
                  <a:t>by the </a:t>
                </a:r>
                <a:r>
                  <a:rPr lang="en-US" altLang="zh-CN" dirty="0" smtClean="0"/>
                  <a:t>total number of reads sequenced(N)</a:t>
                </a:r>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i="1">
                              <a:latin typeface="Cambria Math" panose="02040503050406030204" pitchFamily="18" charset="0"/>
                            </a:rPr>
                            <m:t>𝐹𝑃𝐾𝑀</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charset="0"/>
                            </a:rPr>
                          </m:ctrlPr>
                        </m:fPr>
                        <m:num>
                          <m:sSub>
                            <m:sSubPr>
                              <m:ctrlPr>
                                <a:rPr lang="en-US" altLang="zh-CN" b="0" i="1" smtClean="0">
                                  <a:latin typeface="Cambria Math"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Sub>
                        </m:num>
                        <m:den>
                          <m:r>
                            <a:rPr lang="en-US" altLang="zh-CN" b="0" i="1" smtClean="0">
                              <a:latin typeface="Cambria Math" panose="02040503050406030204" pitchFamily="18" charset="0"/>
                            </a:rPr>
                            <m:t>(</m:t>
                          </m:r>
                          <m:f>
                            <m:fPr>
                              <m:ctrlPr>
                                <a:rPr lang="en-US" altLang="zh-CN" b="0" i="1" smtClean="0">
                                  <a:latin typeface="Cambria Math" charset="0"/>
                                </a:rPr>
                              </m:ctrlPr>
                            </m:fPr>
                            <m:num>
                              <m:sSub>
                                <m:sSubPr>
                                  <m:ctrlPr>
                                    <a:rPr lang="en-US" altLang="zh-CN" b="0" i="1" smtClean="0">
                                      <a:latin typeface="Cambria Math" charset="0"/>
                                    </a:rPr>
                                  </m:ctrlPr>
                                </m:sSubPr>
                                <m:e>
                                  <m:acc>
                                    <m:accPr>
                                      <m:chr m:val="̃"/>
                                      <m:ctrlPr>
                                        <a:rPr lang="en-US" altLang="zh-CN" b="0" i="1" smtClean="0">
                                          <a:latin typeface="Cambria Math" charset="0"/>
                                        </a:rPr>
                                      </m:ctrlPr>
                                    </m:accPr>
                                    <m:e>
                                      <m:r>
                                        <a:rPr lang="en-US" altLang="zh-CN" b="0" i="1" smtClean="0">
                                          <a:latin typeface="Cambria Math" panose="02040503050406030204" pitchFamily="18" charset="0"/>
                                        </a:rPr>
                                        <m:t>𝑙</m:t>
                                      </m:r>
                                    </m:e>
                                  </m:acc>
                                </m:e>
                                <m:sub>
                                  <m:r>
                                    <a:rPr lang="en-US" altLang="zh-CN" b="0" i="1" smtClean="0">
                                      <a:latin typeface="Cambria Math" panose="02040503050406030204" pitchFamily="18" charset="0"/>
                                    </a:rPr>
                                    <m:t>𝑖</m:t>
                                  </m:r>
                                </m:sub>
                              </m:sSub>
                            </m:num>
                            <m:den>
                              <m:sSup>
                                <m:sSupPr>
                                  <m:ctrlPr>
                                    <a:rPr lang="en-US" altLang="zh-CN" b="0" i="1" smtClean="0">
                                      <a:latin typeface="Cambria Math"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3</m:t>
                                  </m:r>
                                </m:sup>
                              </m:sSup>
                            </m:den>
                          </m:f>
                          <m:r>
                            <a:rPr lang="en-US" altLang="zh-CN" b="0" i="1" smtClean="0">
                              <a:latin typeface="Cambria Math" panose="02040503050406030204" pitchFamily="18" charset="0"/>
                            </a:rPr>
                            <m:t>)(</m:t>
                          </m:r>
                          <m:f>
                            <m:fPr>
                              <m:ctrlPr>
                                <a:rPr lang="en-US" altLang="zh-CN" b="0" i="1" smtClean="0">
                                  <a:latin typeface="Cambria Math" charset="0"/>
                                </a:rPr>
                              </m:ctrlPr>
                            </m:fPr>
                            <m:num>
                              <m:r>
                                <a:rPr lang="en-US" altLang="zh-CN" b="0" i="1" smtClean="0">
                                  <a:latin typeface="Cambria Math" panose="02040503050406030204" pitchFamily="18" charset="0"/>
                                </a:rPr>
                                <m:t>𝑁</m:t>
                              </m:r>
                            </m:num>
                            <m:den>
                              <m:sSup>
                                <m:sSupPr>
                                  <m:ctrlPr>
                                    <a:rPr lang="en-US" altLang="zh-CN" b="0" i="1" smtClean="0">
                                      <a:latin typeface="Cambria Math"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6</m:t>
                                  </m:r>
                                </m:sup>
                              </m:sSup>
                            </m:den>
                          </m:f>
                          <m:r>
                            <a:rPr lang="en-US" altLang="zh-CN" b="0" i="1" smtClean="0">
                              <a:latin typeface="Cambria Math" panose="02040503050406030204" pitchFamily="18" charset="0"/>
                            </a:rPr>
                            <m:t>)</m:t>
                          </m:r>
                        </m:den>
                      </m:f>
                      <m:r>
                        <a:rPr lang="en-US" altLang="zh-CN" b="0" i="0" smtClean="0">
                          <a:latin typeface="Cambria Math" panose="02040503050406030204" pitchFamily="18" charset="0"/>
                        </a:rPr>
                        <m:t>=</m:t>
                      </m:r>
                      <m:f>
                        <m:fPr>
                          <m:ctrlPr>
                            <a:rPr lang="en-US" altLang="zh-CN" b="0" i="1" smtClean="0">
                              <a:latin typeface="Cambria Math" charset="0"/>
                            </a:rPr>
                          </m:ctrlPr>
                        </m:fPr>
                        <m:num>
                          <m:sSub>
                            <m:sSubPr>
                              <m:ctrlPr>
                                <a:rPr lang="en-US" altLang="zh-CN" b="0" i="1" smtClean="0">
                                  <a:latin typeface="Cambria Math"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Sub>
                        </m:num>
                        <m:den>
                          <m:sSub>
                            <m:sSubPr>
                              <m:ctrlPr>
                                <a:rPr lang="en-US" altLang="zh-CN" b="0" i="1" smtClean="0">
                                  <a:latin typeface="Cambria Math" charset="0"/>
                                </a:rPr>
                              </m:ctrlPr>
                            </m:sSubPr>
                            <m:e>
                              <m:acc>
                                <m:accPr>
                                  <m:chr m:val="̃"/>
                                  <m:ctrlPr>
                                    <a:rPr lang="en-US" altLang="zh-CN" b="0" i="1" smtClean="0">
                                      <a:latin typeface="Cambria Math" charset="0"/>
                                    </a:rPr>
                                  </m:ctrlPr>
                                </m:accPr>
                                <m:e>
                                  <m:r>
                                    <a:rPr lang="en-US" altLang="zh-CN" b="0" i="1" smtClean="0">
                                      <a:latin typeface="Cambria Math" panose="02040503050406030204" pitchFamily="18" charset="0"/>
                                    </a:rPr>
                                    <m:t>𝑙</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𝑁</m:t>
                          </m:r>
                        </m:den>
                      </m:f>
                      <m:r>
                        <a:rPr lang="en-US" altLang="zh-CN" b="0" i="1" smtClean="0">
                          <a:latin typeface="Cambria Math" panose="02040503050406030204" pitchFamily="18" charset="0"/>
                        </a:rPr>
                        <m:t>∗</m:t>
                      </m:r>
                      <m:sSup>
                        <m:sSupPr>
                          <m:ctrlPr>
                            <a:rPr lang="en-US" altLang="zh-CN" b="0" i="1" smtClean="0">
                              <a:latin typeface="Cambria Math"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9</m:t>
                          </m:r>
                        </m:sup>
                      </m:sSup>
                    </m:oMath>
                  </m:oMathPara>
                </a14:m>
                <a:endParaRPr lang="en-US" altLang="zh-CN" dirty="0"/>
              </a:p>
              <a:p>
                <a:endParaRPr lang="en-US" altLang="zh-CN" dirty="0" smtClean="0"/>
              </a:p>
              <a:p>
                <a:endParaRPr lang="zh-CN"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14400" y="2133600"/>
                <a:ext cx="10363200" cy="4221018"/>
              </a:xfrm>
              <a:blipFill rotWithShape="0">
                <a:blip r:embed="rId2"/>
                <a:stretch>
                  <a:fillRect l="-882" t="-1156"/>
                </a:stretch>
              </a:blipFill>
            </p:spPr>
            <p:txBody>
              <a:bodyPr/>
              <a:lstStyle/>
              <a:p>
                <a:r>
                  <a:rPr lang="en-US">
                    <a:noFill/>
                  </a:rPr>
                  <a:t> </a:t>
                </a:r>
              </a:p>
            </p:txBody>
          </p:sp>
        </mc:Fallback>
      </mc:AlternateContent>
    </p:spTree>
    <p:extLst>
      <p:ext uri="{BB962C8B-B14F-4D97-AF65-F5344CB8AC3E}">
        <p14:creationId xmlns:p14="http://schemas.microsoft.com/office/powerpoint/2010/main" val="4909887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71600"/>
            <a:ext cx="10363200" cy="771236"/>
          </a:xfrm>
        </p:spPr>
        <p:txBody>
          <a:bodyPr/>
          <a:lstStyle/>
          <a:p>
            <a:r>
              <a:rPr lang="en-US" altLang="zh-CN" dirty="0"/>
              <a:t>Relationship between TPM and FPKM</a:t>
            </a:r>
            <a:r>
              <a:rPr lang="en-US" altLang="zh-CN" b="1" dirty="0"/>
              <a:t/>
            </a:r>
            <a:br>
              <a:rPr lang="en-US" altLang="zh-CN" b="1" dirty="0"/>
            </a:b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2059709"/>
                <a:ext cx="10363200" cy="4608946"/>
              </a:xfrm>
            </p:spPr>
            <p: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rPr>
                          </m:ctrlPr>
                        </m:sSubPr>
                        <m:e>
                          <m:r>
                            <a:rPr lang="en-US" altLang="zh-CN" i="1">
                              <a:latin typeface="Cambria Math" panose="02040503050406030204" pitchFamily="18" charset="0"/>
                            </a:rPr>
                            <m:t>𝑇𝑃𝑀</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charset="0"/>
                            </a:rPr>
                          </m:ctrlPr>
                        </m:fPr>
                        <m:num>
                          <m:sSub>
                            <m:sSubPr>
                              <m:ctrlPr>
                                <a:rPr lang="en-US" altLang="zh-CN" i="1">
                                  <a:latin typeface="Cambria Math"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num>
                        <m:den>
                          <m:sSub>
                            <m:sSubPr>
                              <m:ctrlPr>
                                <a:rPr lang="en-US" altLang="zh-CN" i="1">
                                  <a:latin typeface="Cambria Math" charset="0"/>
                                </a:rPr>
                              </m:ctrlPr>
                            </m:sSubPr>
                            <m:e>
                              <m:acc>
                                <m:accPr>
                                  <m:chr m:val="̃"/>
                                  <m:ctrlPr>
                                    <a:rPr lang="en-US" altLang="zh-CN" i="1">
                                      <a:latin typeface="Cambria Math" charset="0"/>
                                    </a:rPr>
                                  </m:ctrlPr>
                                </m:accPr>
                                <m:e>
                                  <m:r>
                                    <a:rPr lang="en-US" altLang="zh-CN" i="1">
                                      <a:latin typeface="Cambria Math" panose="02040503050406030204" pitchFamily="18" charset="0"/>
                                    </a:rPr>
                                    <m:t>𝑙</m:t>
                                  </m:r>
                                </m:e>
                              </m:acc>
                            </m:e>
                            <m:sub>
                              <m:r>
                                <a:rPr lang="en-US" altLang="zh-CN" i="1">
                                  <a:latin typeface="Cambria Math" panose="02040503050406030204" pitchFamily="18" charset="0"/>
                                </a:rPr>
                                <m:t>𝑖</m:t>
                              </m:r>
                            </m:sub>
                          </m:sSub>
                        </m:den>
                      </m:f>
                      <m:r>
                        <a:rPr lang="en-US" altLang="zh-CN" i="1">
                          <a:latin typeface="Cambria Math" panose="02040503050406030204" pitchFamily="18" charset="0"/>
                        </a:rPr>
                        <m:t>∗</m:t>
                      </m:r>
                      <m:d>
                        <m:dPr>
                          <m:ctrlPr>
                            <a:rPr lang="en-US" altLang="zh-CN" i="1">
                              <a:latin typeface="Cambria Math" charset="0"/>
                            </a:rPr>
                          </m:ctrlPr>
                        </m:dPr>
                        <m:e>
                          <m:f>
                            <m:fPr>
                              <m:ctrlPr>
                                <a:rPr lang="en-US" altLang="zh-CN" i="1">
                                  <a:latin typeface="Cambria Math" charset="0"/>
                                </a:rPr>
                              </m:ctrlPr>
                            </m:fPr>
                            <m:num>
                              <m:r>
                                <a:rPr lang="en-US" altLang="zh-CN" i="1">
                                  <a:latin typeface="Cambria Math" panose="02040503050406030204" pitchFamily="18" charset="0"/>
                                </a:rPr>
                                <m:t>1</m:t>
                              </m:r>
                            </m:num>
                            <m:den>
                              <m:nary>
                                <m:naryPr>
                                  <m:chr m:val="∑"/>
                                  <m:limLoc m:val="subSup"/>
                                  <m:supHide m:val="on"/>
                                  <m:ctrlPr>
                                    <a:rPr lang="en-US" altLang="zh-CN" i="1">
                                      <a:latin typeface="Cambria Math" charset="0"/>
                                    </a:rPr>
                                  </m:ctrlPr>
                                </m:naryPr>
                                <m:sub>
                                  <m:r>
                                    <m:rPr>
                                      <m:brk m:alnAt="9"/>
                                    </m:rPr>
                                    <a:rPr lang="en-US" altLang="zh-CN" i="1">
                                      <a:latin typeface="Cambria Math" panose="02040503050406030204" pitchFamily="18" charset="0"/>
                                    </a:rPr>
                                    <m:t>𝑗</m:t>
                                  </m:r>
                                </m:sub>
                                <m:sup/>
                                <m:e>
                                  <m:f>
                                    <m:fPr>
                                      <m:ctrlPr>
                                        <a:rPr lang="en-US" altLang="zh-CN" i="1">
                                          <a:latin typeface="Cambria Math" charset="0"/>
                                        </a:rPr>
                                      </m:ctrlPr>
                                    </m:fPr>
                                    <m:num>
                                      <m:sSub>
                                        <m:sSubPr>
                                          <m:ctrlPr>
                                            <a:rPr lang="en-US" altLang="zh-CN" i="1">
                                              <a:latin typeface="Cambria Math"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𝑗</m:t>
                                          </m:r>
                                        </m:sub>
                                      </m:sSub>
                                    </m:num>
                                    <m:den>
                                      <m:sSub>
                                        <m:sSubPr>
                                          <m:ctrlPr>
                                            <a:rPr lang="en-US" altLang="zh-CN" i="1">
                                              <a:latin typeface="Cambria Math" charset="0"/>
                                            </a:rPr>
                                          </m:ctrlPr>
                                        </m:sSubPr>
                                        <m:e>
                                          <m:acc>
                                            <m:accPr>
                                              <m:chr m:val="̃"/>
                                              <m:ctrlPr>
                                                <a:rPr lang="en-US" altLang="zh-CN" i="1">
                                                  <a:latin typeface="Cambria Math" charset="0"/>
                                                </a:rPr>
                                              </m:ctrlPr>
                                            </m:accPr>
                                            <m:e>
                                              <m:r>
                                                <a:rPr lang="en-US" altLang="zh-CN" i="1">
                                                  <a:latin typeface="Cambria Math" panose="02040503050406030204" pitchFamily="18" charset="0"/>
                                                </a:rPr>
                                                <m:t>𝑙</m:t>
                                              </m:r>
                                            </m:e>
                                          </m:acc>
                                        </m:e>
                                        <m:sub>
                                          <m:r>
                                            <a:rPr lang="en-US" altLang="zh-CN" i="1">
                                              <a:latin typeface="Cambria Math" panose="02040503050406030204" pitchFamily="18" charset="0"/>
                                            </a:rPr>
                                            <m:t>𝑗</m:t>
                                          </m:r>
                                        </m:sub>
                                      </m:sSub>
                                    </m:den>
                                  </m:f>
                                </m:e>
                              </m:nary>
                            </m:den>
                          </m:f>
                        </m:e>
                      </m:d>
                      <m:r>
                        <a:rPr lang="en-US" altLang="zh-CN">
                          <a:latin typeface="Cambria Math" panose="02040503050406030204" pitchFamily="18" charset="0"/>
                        </a:rPr>
                        <m:t>∗</m:t>
                      </m:r>
                      <m:sSup>
                        <m:sSupPr>
                          <m:ctrlPr>
                            <a:rPr lang="en-US" altLang="zh-CN" i="1">
                              <a:latin typeface="Cambria Math"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oMath>
                  </m:oMathPara>
                </a14:m>
                <a:endParaRPr lang="en-US" altLang="zh-CN"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 </m:t>
                      </m:r>
                      <m:f>
                        <m:fPr>
                          <m:ctrlPr>
                            <a:rPr lang="en-US" altLang="zh-CN" i="1">
                              <a:latin typeface="Cambria Math" charset="0"/>
                            </a:rPr>
                          </m:ctrlPr>
                        </m:fPr>
                        <m:num>
                          <m:sSub>
                            <m:sSubPr>
                              <m:ctrlPr>
                                <a:rPr lang="en-US" altLang="zh-CN" i="1">
                                  <a:latin typeface="Cambria Math"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num>
                        <m:den>
                          <m:sSub>
                            <m:sSubPr>
                              <m:ctrlPr>
                                <a:rPr lang="en-US" altLang="zh-CN" i="1">
                                  <a:latin typeface="Cambria Math" charset="0"/>
                                </a:rPr>
                              </m:ctrlPr>
                            </m:sSubPr>
                            <m:e>
                              <m:acc>
                                <m:accPr>
                                  <m:chr m:val="̃"/>
                                  <m:ctrlPr>
                                    <a:rPr lang="en-US" altLang="zh-CN" i="1">
                                      <a:latin typeface="Cambria Math" charset="0"/>
                                    </a:rPr>
                                  </m:ctrlPr>
                                </m:accPr>
                                <m:e>
                                  <m:r>
                                    <a:rPr lang="en-US" altLang="zh-CN" i="1">
                                      <a:latin typeface="Cambria Math" panose="02040503050406030204" pitchFamily="18" charset="0"/>
                                    </a:rPr>
                                    <m:t>𝑙</m:t>
                                  </m:r>
                                </m:e>
                              </m:acc>
                            </m:e>
                            <m:sub>
                              <m:r>
                                <a:rPr lang="en-US" altLang="zh-CN" i="1">
                                  <a:latin typeface="Cambria Math" panose="02040503050406030204" pitchFamily="18" charset="0"/>
                                </a:rPr>
                                <m:t>𝑖</m:t>
                              </m:r>
                            </m:sub>
                          </m:sSub>
                          <m:r>
                            <a:rPr lang="en-US" altLang="zh-CN" i="1">
                              <a:latin typeface="Cambria Math" panose="02040503050406030204" pitchFamily="18" charset="0"/>
                            </a:rPr>
                            <m:t>𝑁</m:t>
                          </m:r>
                        </m:den>
                      </m:f>
                      <m:r>
                        <a:rPr lang="en-US" altLang="zh-CN" i="1">
                          <a:latin typeface="Cambria Math" panose="02040503050406030204" pitchFamily="18" charset="0"/>
                        </a:rPr>
                        <m:t>∗</m:t>
                      </m:r>
                      <m:d>
                        <m:dPr>
                          <m:ctrlPr>
                            <a:rPr lang="en-US" altLang="zh-CN" i="1">
                              <a:latin typeface="Cambria Math" charset="0"/>
                            </a:rPr>
                          </m:ctrlPr>
                        </m:dPr>
                        <m:e>
                          <m:f>
                            <m:fPr>
                              <m:ctrlPr>
                                <a:rPr lang="en-US" altLang="zh-CN" i="1">
                                  <a:latin typeface="Cambria Math" charset="0"/>
                                </a:rPr>
                              </m:ctrlPr>
                            </m:fPr>
                            <m:num>
                              <m:r>
                                <a:rPr lang="en-US" altLang="zh-CN" i="1">
                                  <a:latin typeface="Cambria Math" panose="02040503050406030204" pitchFamily="18" charset="0"/>
                                </a:rPr>
                                <m:t>1</m:t>
                              </m:r>
                            </m:num>
                            <m:den>
                              <m:nary>
                                <m:naryPr>
                                  <m:chr m:val="∑"/>
                                  <m:limLoc m:val="subSup"/>
                                  <m:supHide m:val="on"/>
                                  <m:ctrlPr>
                                    <a:rPr lang="en-US" altLang="zh-CN" i="1">
                                      <a:latin typeface="Cambria Math" charset="0"/>
                                    </a:rPr>
                                  </m:ctrlPr>
                                </m:naryPr>
                                <m:sub>
                                  <m:r>
                                    <m:rPr>
                                      <m:brk m:alnAt="9"/>
                                    </m:rPr>
                                    <a:rPr lang="en-US" altLang="zh-CN" i="1">
                                      <a:latin typeface="Cambria Math" panose="02040503050406030204" pitchFamily="18" charset="0"/>
                                    </a:rPr>
                                    <m:t>𝑗</m:t>
                                  </m:r>
                                </m:sub>
                                <m:sup/>
                                <m:e>
                                  <m:r>
                                    <a:rPr lang="en-US" altLang="zh-CN" i="1">
                                      <a:latin typeface="Cambria Math" panose="02040503050406030204" pitchFamily="18" charset="0"/>
                                    </a:rPr>
                                    <m:t> </m:t>
                                  </m:r>
                                  <m:f>
                                    <m:fPr>
                                      <m:ctrlPr>
                                        <a:rPr lang="en-US" altLang="zh-CN" i="1">
                                          <a:latin typeface="Cambria Math" charset="0"/>
                                        </a:rPr>
                                      </m:ctrlPr>
                                    </m:fPr>
                                    <m:num>
                                      <m:sSub>
                                        <m:sSubPr>
                                          <m:ctrlPr>
                                            <a:rPr lang="en-US" altLang="zh-CN" i="1">
                                              <a:latin typeface="Cambria Math"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𝑗</m:t>
                                          </m:r>
                                        </m:sub>
                                      </m:sSub>
                                    </m:num>
                                    <m:den>
                                      <m:sSub>
                                        <m:sSubPr>
                                          <m:ctrlPr>
                                            <a:rPr lang="en-US" altLang="zh-CN" i="1">
                                              <a:latin typeface="Cambria Math" charset="0"/>
                                            </a:rPr>
                                          </m:ctrlPr>
                                        </m:sSubPr>
                                        <m:e>
                                          <m:acc>
                                            <m:accPr>
                                              <m:chr m:val="̃"/>
                                              <m:ctrlPr>
                                                <a:rPr lang="en-US" altLang="zh-CN" i="1">
                                                  <a:latin typeface="Cambria Math" charset="0"/>
                                                </a:rPr>
                                              </m:ctrlPr>
                                            </m:accPr>
                                            <m:e>
                                              <m:r>
                                                <a:rPr lang="en-US" altLang="zh-CN" i="1">
                                                  <a:latin typeface="Cambria Math" panose="02040503050406030204" pitchFamily="18" charset="0"/>
                                                </a:rPr>
                                                <m:t>𝑙</m:t>
                                              </m:r>
                                            </m:e>
                                          </m:acc>
                                        </m:e>
                                        <m:sub>
                                          <m:r>
                                            <a:rPr lang="en-US" altLang="zh-CN" i="1">
                                              <a:latin typeface="Cambria Math" panose="02040503050406030204" pitchFamily="18" charset="0"/>
                                            </a:rPr>
                                            <m:t>𝑗</m:t>
                                          </m:r>
                                        </m:sub>
                                      </m:sSub>
                                    </m:den>
                                  </m:f>
                                </m:e>
                              </m:nary>
                            </m:den>
                          </m:f>
                        </m:e>
                      </m:d>
                    </m:oMath>
                  </m:oMathPara>
                </a14:m>
                <a:endParaRPr lang="en-US" altLang="zh-CN" i="1" dirty="0" smtClean="0">
                  <a:latin typeface="Cambria Math" panose="02040503050406030204" pitchFamily="18" charset="0"/>
                </a:endParaRPr>
              </a:p>
              <a:p>
                <a:r>
                  <a:rPr lang="en-US" altLang="zh-CN" dirty="0" smtClean="0"/>
                  <a:t>                                             </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 </m:t>
                    </m:r>
                    <m:f>
                      <m:fPr>
                        <m:ctrlPr>
                          <a:rPr lang="en-US" altLang="zh-CN" i="1">
                            <a:latin typeface="Cambria Math" charset="0"/>
                          </a:rPr>
                        </m:ctrlPr>
                      </m:fPr>
                      <m:num>
                        <m:sSub>
                          <m:sSubPr>
                            <m:ctrlPr>
                              <a:rPr lang="en-US" altLang="zh-CN" i="1">
                                <a:latin typeface="Cambria Math"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num>
                      <m:den>
                        <m:sSub>
                          <m:sSubPr>
                            <m:ctrlPr>
                              <a:rPr lang="en-US" altLang="zh-CN" i="1">
                                <a:latin typeface="Cambria Math" charset="0"/>
                              </a:rPr>
                            </m:ctrlPr>
                          </m:sSubPr>
                          <m:e>
                            <m:acc>
                              <m:accPr>
                                <m:chr m:val="̃"/>
                                <m:ctrlPr>
                                  <a:rPr lang="en-US" altLang="zh-CN" i="1">
                                    <a:latin typeface="Cambria Math" charset="0"/>
                                  </a:rPr>
                                </m:ctrlPr>
                              </m:accPr>
                              <m:e>
                                <m:r>
                                  <a:rPr lang="en-US" altLang="zh-CN" i="1">
                                    <a:latin typeface="Cambria Math" panose="02040503050406030204" pitchFamily="18" charset="0"/>
                                  </a:rPr>
                                  <m:t>𝑙</m:t>
                                </m:r>
                              </m:e>
                            </m:acc>
                          </m:e>
                          <m:sub>
                            <m:r>
                              <a:rPr lang="en-US" altLang="zh-CN" i="1">
                                <a:latin typeface="Cambria Math" panose="02040503050406030204" pitchFamily="18" charset="0"/>
                              </a:rPr>
                              <m:t>𝑖</m:t>
                            </m:r>
                          </m:sub>
                        </m:sSub>
                        <m:r>
                          <a:rPr lang="en-US" altLang="zh-CN" i="1">
                            <a:latin typeface="Cambria Math" panose="02040503050406030204" pitchFamily="18" charset="0"/>
                          </a:rPr>
                          <m:t>𝑁</m:t>
                        </m:r>
                      </m:den>
                    </m:f>
                    <m:r>
                      <a:rPr lang="en-US" altLang="zh-CN" i="1">
                        <a:latin typeface="Cambria Math" panose="02040503050406030204" pitchFamily="18" charset="0"/>
                      </a:rPr>
                      <m:t>∗</m:t>
                    </m:r>
                    <m:sSup>
                      <m:sSupPr>
                        <m:ctrlPr>
                          <a:rPr lang="en-US" altLang="zh-CN" i="1">
                            <a:latin typeface="Cambria Math"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9</m:t>
                        </m:r>
                      </m:sup>
                    </m:sSup>
                  </m:oMath>
                </a14:m>
                <a:endParaRPr lang="en-US" altLang="zh-CN" i="1" dirty="0">
                  <a:latin typeface="Cambria Math" panose="02040503050406030204" pitchFamily="18" charset="0"/>
                </a:endParaRPr>
              </a:p>
              <a:p>
                <a:r>
                  <a:rPr lang="en-US" altLang="zh-CN" dirty="0" smtClean="0"/>
                  <a:t> </a:t>
                </a:r>
                <a:r>
                  <a:rPr lang="en-US" altLang="zh-CN" dirty="0"/>
                  <a:t>If you have FPKM, you can easily compute TPM</a:t>
                </a:r>
                <a:r>
                  <a:rPr lang="en-US" altLang="zh-CN" dirty="0" smtClean="0"/>
                  <a:t>:</a:t>
                </a:r>
              </a:p>
              <a:p>
                <a:pPr/>
                <a14:m>
                  <m:oMathPara xmlns:m="http://schemas.openxmlformats.org/officeDocument/2006/math">
                    <m:oMathParaPr>
                      <m:jc m:val="centerGroup"/>
                    </m:oMathParaPr>
                    <m:oMath xmlns:m="http://schemas.openxmlformats.org/officeDocument/2006/math">
                      <m:sSub>
                        <m:sSubPr>
                          <m:ctrlPr>
                            <a:rPr lang="en-US" altLang="zh-CN" i="1">
                              <a:latin typeface="Cambria Math" charset="0"/>
                            </a:rPr>
                          </m:ctrlPr>
                        </m:sSubPr>
                        <m:e>
                          <m:r>
                            <a:rPr lang="en-US" altLang="zh-CN" i="1">
                              <a:latin typeface="Cambria Math" panose="02040503050406030204" pitchFamily="18" charset="0"/>
                            </a:rPr>
                            <m:t>𝑇𝑃𝑀</m:t>
                          </m:r>
                        </m:e>
                        <m:sub>
                          <m:r>
                            <a:rPr lang="en-US" altLang="zh-CN" i="1">
                              <a:latin typeface="Cambria Math" panose="02040503050406030204" pitchFamily="18" charset="0"/>
                            </a:rPr>
                            <m:t>𝑖</m:t>
                          </m:r>
                        </m:sub>
                      </m:sSub>
                      <m:r>
                        <a:rPr lang="en-US" altLang="zh-CN" i="1">
                          <a:latin typeface="Cambria Math" panose="02040503050406030204" pitchFamily="18" charset="0"/>
                        </a:rPr>
                        <m:t>=</m:t>
                      </m:r>
                      <m:d>
                        <m:dPr>
                          <m:ctrlPr>
                            <a:rPr lang="en-US" altLang="zh-CN" b="0" i="1" smtClean="0">
                              <a:latin typeface="Cambria Math" charset="0"/>
                            </a:rPr>
                          </m:ctrlPr>
                        </m:dPr>
                        <m:e>
                          <m:f>
                            <m:fPr>
                              <m:ctrlPr>
                                <a:rPr lang="en-US" altLang="zh-CN" b="0" i="1" smtClean="0">
                                  <a:latin typeface="Cambria Math" charset="0"/>
                                </a:rPr>
                              </m:ctrlPr>
                            </m:fPr>
                            <m:num>
                              <m:sSub>
                                <m:sSubPr>
                                  <m:ctrlPr>
                                    <a:rPr lang="en-US" altLang="zh-CN" b="0" i="1" smtClean="0">
                                      <a:latin typeface="Cambria Math" charset="0"/>
                                    </a:rPr>
                                  </m:ctrlPr>
                                </m:sSubPr>
                                <m:e>
                                  <m:r>
                                    <a:rPr lang="en-US" altLang="zh-CN" b="0" i="1" smtClean="0">
                                      <a:latin typeface="Cambria Math" panose="02040503050406030204" pitchFamily="18" charset="0"/>
                                    </a:rPr>
                                    <m:t>𝐹𝑃𝐾𝑀</m:t>
                                  </m:r>
                                </m:e>
                                <m:sub>
                                  <m:r>
                                    <a:rPr lang="en-US" altLang="zh-CN" b="0" i="1" smtClean="0">
                                      <a:latin typeface="Cambria Math" panose="02040503050406030204" pitchFamily="18" charset="0"/>
                                    </a:rPr>
                                    <m:t>𝑖</m:t>
                                  </m:r>
                                </m:sub>
                              </m:sSub>
                            </m:num>
                            <m:den>
                              <m:nary>
                                <m:naryPr>
                                  <m:chr m:val="∑"/>
                                  <m:limLoc m:val="subSup"/>
                                  <m:supHide m:val="on"/>
                                  <m:ctrlPr>
                                    <a:rPr lang="en-US" altLang="zh-CN" b="0" i="1" smtClean="0">
                                      <a:latin typeface="Cambria Math" charset="0"/>
                                    </a:rPr>
                                  </m:ctrlPr>
                                </m:naryPr>
                                <m:sub>
                                  <m:r>
                                    <m:rPr>
                                      <m:brk m:alnAt="9"/>
                                    </m:rPr>
                                    <a:rPr lang="en-US" altLang="zh-CN" b="0" i="1" smtClean="0">
                                      <a:latin typeface="Cambria Math" panose="02040503050406030204" pitchFamily="18" charset="0"/>
                                    </a:rPr>
                                    <m:t>𝑗</m:t>
                                  </m:r>
                                </m:sub>
                                <m:sup/>
                                <m:e>
                                  <m:sSub>
                                    <m:sSubPr>
                                      <m:ctrlPr>
                                        <a:rPr lang="en-US" altLang="zh-CN" b="0" i="1" smtClean="0">
                                          <a:latin typeface="Cambria Math" charset="0"/>
                                        </a:rPr>
                                      </m:ctrlPr>
                                    </m:sSubPr>
                                    <m:e>
                                      <m:r>
                                        <a:rPr lang="en-US" altLang="zh-CN" b="0" i="1" smtClean="0">
                                          <a:latin typeface="Cambria Math" panose="02040503050406030204" pitchFamily="18" charset="0"/>
                                        </a:rPr>
                                        <m:t>𝐹𝑃𝐾𝑀</m:t>
                                      </m:r>
                                    </m:e>
                                    <m:sub>
                                      <m:r>
                                        <a:rPr lang="en-US" altLang="zh-CN" b="0" i="1" smtClean="0">
                                          <a:latin typeface="Cambria Math" panose="02040503050406030204" pitchFamily="18" charset="0"/>
                                        </a:rPr>
                                        <m:t>𝑗</m:t>
                                      </m:r>
                                    </m:sub>
                                  </m:sSub>
                                </m:e>
                              </m:nary>
                            </m:den>
                          </m:f>
                        </m:e>
                      </m:d>
                      <m:r>
                        <a:rPr lang="en-US" altLang="zh-CN" b="0" i="0" smtClean="0">
                          <a:latin typeface="Cambria Math" panose="02040503050406030204" pitchFamily="18" charset="0"/>
                        </a:rPr>
                        <m:t>∗</m:t>
                      </m:r>
                      <m:sSup>
                        <m:sSupPr>
                          <m:ctrlPr>
                            <a:rPr lang="en-US" altLang="zh-CN" b="0" i="1" smtClean="0">
                              <a:latin typeface="Cambria Math"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6</m:t>
                          </m:r>
                        </m:sup>
                      </m:sSup>
                    </m:oMath>
                  </m:oMathPara>
                </a14:m>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2059709"/>
                <a:ext cx="10363200" cy="4608946"/>
              </a:xfr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77603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Between Sample Normalization</a:t>
            </a:r>
            <a:endParaRPr lang="zh-CN" altLang="en-US" dirty="0"/>
          </a:p>
        </p:txBody>
      </p:sp>
      <p:sp>
        <p:nvSpPr>
          <p:cNvPr id="3" name="Content Placeholder 2"/>
          <p:cNvSpPr>
            <a:spLocks noGrp="1"/>
          </p:cNvSpPr>
          <p:nvPr>
            <p:ph idx="1"/>
          </p:nvPr>
        </p:nvSpPr>
        <p:spPr/>
        <p:txBody>
          <a:bodyPr/>
          <a:lstStyle/>
          <a:p>
            <a:r>
              <a:rPr lang="en-US" altLang="zh-CN" dirty="0"/>
              <a:t> </a:t>
            </a:r>
            <a:r>
              <a:rPr lang="en-US" altLang="zh-CN" dirty="0" smtClean="0"/>
              <a:t>Two </a:t>
            </a:r>
            <a:r>
              <a:rPr lang="en-US" altLang="zh-CN" dirty="0"/>
              <a:t>issues</a:t>
            </a:r>
            <a:r>
              <a:rPr lang="en-US" altLang="zh-CN" dirty="0" smtClean="0"/>
              <a:t>:</a:t>
            </a:r>
          </a:p>
          <a:p>
            <a:pPr marL="457200" indent="-457200">
              <a:buAutoNum type="arabicPeriod"/>
            </a:pPr>
            <a:r>
              <a:rPr lang="en-US" altLang="zh-CN" dirty="0"/>
              <a:t>Variable sequencing depth (the total number of reads sequenced) between experiments.</a:t>
            </a:r>
          </a:p>
          <a:p>
            <a:pPr marL="457200" indent="-457200">
              <a:buFontTx/>
              <a:buAutoNum type="arabicPeriod"/>
            </a:pPr>
            <a:r>
              <a:rPr lang="en-US" altLang="zh-CN" dirty="0"/>
              <a:t>Finding a “control set” of expression features which should have relatively similar expression patterns across experiments (e.g. genes that are not differentially expressed) to serve as a </a:t>
            </a:r>
            <a:r>
              <a:rPr lang="en-US" altLang="zh-CN" dirty="0" smtClean="0"/>
              <a:t>baseline.</a:t>
            </a:r>
            <a:endParaRPr lang="en-US" altLang="zh-CN" dirty="0"/>
          </a:p>
          <a:p>
            <a:pPr marL="0" indent="0"/>
            <a:r>
              <a:rPr lang="en-US" altLang="zh-CN" dirty="0"/>
              <a:t>Among the most popular and well-accepted BSN methods are TMM and </a:t>
            </a:r>
            <a:r>
              <a:rPr lang="en-US" altLang="zh-CN" dirty="0" err="1"/>
              <a:t>DESeq</a:t>
            </a:r>
            <a:r>
              <a:rPr lang="en-US" altLang="zh-CN" dirty="0"/>
              <a:t> normalization.</a:t>
            </a:r>
          </a:p>
          <a:p>
            <a:endParaRPr lang="zh-CN" altLang="en-US" dirty="0"/>
          </a:p>
        </p:txBody>
      </p:sp>
    </p:spTree>
    <p:extLst>
      <p:ext uri="{BB962C8B-B14F-4D97-AF65-F5344CB8AC3E}">
        <p14:creationId xmlns:p14="http://schemas.microsoft.com/office/powerpoint/2010/main" val="11102361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RSEM </a:t>
            </a:r>
            <a:r>
              <a:rPr lang="en-US" altLang="zh-CN" dirty="0" smtClean="0"/>
              <a:t/>
            </a:r>
            <a:br>
              <a:rPr lang="en-US" altLang="zh-CN" dirty="0" smtClean="0"/>
            </a:br>
            <a:r>
              <a:rPr lang="en-US" altLang="zh-CN" dirty="0" smtClean="0"/>
              <a:t>(</a:t>
            </a:r>
            <a:r>
              <a:rPr lang="en-US" altLang="zh-CN" dirty="0"/>
              <a:t>RNA-</a:t>
            </a:r>
            <a:r>
              <a:rPr lang="en-US" altLang="zh-CN" dirty="0" err="1"/>
              <a:t>Seq</a:t>
            </a:r>
            <a:r>
              <a:rPr lang="en-US" altLang="zh-CN" dirty="0"/>
              <a:t> by Expectation-Maximization)</a:t>
            </a:r>
            <a:r>
              <a:rPr lang="en-US" altLang="zh-CN" b="1" dirty="0"/>
              <a:t/>
            </a:r>
            <a:br>
              <a:rPr lang="en-US" altLang="zh-CN" b="1" dirty="0"/>
            </a:br>
            <a:r>
              <a:rPr lang="en-US" altLang="zh-CN" dirty="0"/>
              <a:t/>
            </a:r>
            <a:br>
              <a:rPr lang="en-US" altLang="zh-CN" dirty="0"/>
            </a:br>
            <a:endParaRPr lang="zh-CN" altLang="en-US" dirty="0"/>
          </a:p>
        </p:txBody>
      </p:sp>
      <p:sp>
        <p:nvSpPr>
          <p:cNvPr id="3" name="Content Placeholder 2"/>
          <p:cNvSpPr>
            <a:spLocks noGrp="1"/>
          </p:cNvSpPr>
          <p:nvPr>
            <p:ph idx="1"/>
          </p:nvPr>
        </p:nvSpPr>
        <p:spPr>
          <a:xfrm>
            <a:off x="914400" y="2998838"/>
            <a:ext cx="10363200" cy="2944761"/>
          </a:xfrm>
        </p:spPr>
        <p:txBody>
          <a:bodyPr/>
          <a:lstStyle/>
          <a:p>
            <a:r>
              <a:rPr lang="en-US" altLang="zh-CN" dirty="0"/>
              <a:t>• </a:t>
            </a:r>
            <a:r>
              <a:rPr lang="fr-FR" altLang="zh-CN" dirty="0" smtClean="0"/>
              <a:t>An </a:t>
            </a:r>
            <a:r>
              <a:rPr lang="fr-FR" altLang="zh-CN" dirty="0"/>
              <a:t>RNA-</a:t>
            </a:r>
            <a:r>
              <a:rPr lang="fr-FR" altLang="zh-CN" dirty="0" err="1"/>
              <a:t>Seq</a:t>
            </a:r>
            <a:r>
              <a:rPr lang="fr-FR" altLang="zh-CN" dirty="0"/>
              <a:t> </a:t>
            </a:r>
            <a:r>
              <a:rPr lang="fr-FR" altLang="zh-CN" dirty="0" err="1" smtClean="0"/>
              <a:t>transcript</a:t>
            </a:r>
            <a:r>
              <a:rPr lang="fr-FR" altLang="zh-CN" dirty="0" smtClean="0"/>
              <a:t> quantification </a:t>
            </a:r>
            <a:r>
              <a:rPr lang="fr-FR" altLang="zh-CN" dirty="0" smtClean="0"/>
              <a:t>program.</a:t>
            </a:r>
          </a:p>
          <a:p>
            <a:endParaRPr lang="fr-FR" altLang="zh-CN" dirty="0" smtClean="0"/>
          </a:p>
          <a:p>
            <a:r>
              <a:rPr lang="en-US" altLang="zh-CN" dirty="0"/>
              <a:t>• </a:t>
            </a:r>
            <a:r>
              <a:rPr lang="en-US" altLang="zh-CN" dirty="0" smtClean="0"/>
              <a:t>For </a:t>
            </a:r>
            <a:r>
              <a:rPr lang="en-US" altLang="zh-CN" dirty="0"/>
              <a:t>estimating gene and isoform expression levels from RNA-</a:t>
            </a:r>
            <a:r>
              <a:rPr lang="en-US" altLang="zh-CN" dirty="0" err="1"/>
              <a:t>Seq</a:t>
            </a:r>
            <a:r>
              <a:rPr lang="en-US" altLang="zh-CN" dirty="0"/>
              <a:t> </a:t>
            </a:r>
            <a:r>
              <a:rPr lang="en-US" altLang="zh-CN" dirty="0" smtClean="0"/>
              <a:t>data.</a:t>
            </a:r>
          </a:p>
          <a:p>
            <a:endParaRPr lang="en-US" altLang="zh-CN" dirty="0" smtClean="0"/>
          </a:p>
        </p:txBody>
      </p:sp>
    </p:spTree>
    <p:extLst>
      <p:ext uri="{BB962C8B-B14F-4D97-AF65-F5344CB8AC3E}">
        <p14:creationId xmlns:p14="http://schemas.microsoft.com/office/powerpoint/2010/main" val="5890812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Why estimate the expression value before DE?</a:t>
            </a:r>
            <a:endParaRPr lang="zh-CN" altLang="en-US" dirty="0"/>
          </a:p>
        </p:txBody>
      </p:sp>
      <p:sp>
        <p:nvSpPr>
          <p:cNvPr id="3" name="Content Placeholder 2"/>
          <p:cNvSpPr>
            <a:spLocks noGrp="1"/>
          </p:cNvSpPr>
          <p:nvPr>
            <p:ph idx="1"/>
          </p:nvPr>
        </p:nvSpPr>
        <p:spPr/>
        <p:txBody>
          <a:bodyPr/>
          <a:lstStyle/>
          <a:p>
            <a:r>
              <a:rPr lang="en-US" altLang="zh-CN" dirty="0"/>
              <a:t>• </a:t>
            </a:r>
            <a:r>
              <a:rPr lang="en-US" altLang="zh-CN" dirty="0" smtClean="0"/>
              <a:t>The </a:t>
            </a:r>
            <a:r>
              <a:rPr lang="en-US" altLang="zh-CN" dirty="0"/>
              <a:t>origin of some reads cannot always be uniquely determined</a:t>
            </a:r>
            <a:r>
              <a:rPr lang="en-US" altLang="zh-CN" dirty="0" smtClean="0"/>
              <a:t>.</a:t>
            </a:r>
          </a:p>
          <a:p>
            <a:endParaRPr lang="en-US" altLang="zh-CN" dirty="0"/>
          </a:p>
          <a:p>
            <a:r>
              <a:rPr lang="en-US" altLang="zh-CN" dirty="0"/>
              <a:t>• </a:t>
            </a:r>
            <a:r>
              <a:rPr lang="en-US" altLang="zh-CN" dirty="0" smtClean="0"/>
              <a:t>If </a:t>
            </a:r>
            <a:r>
              <a:rPr lang="en-US" altLang="zh-CN" dirty="0"/>
              <a:t>two or more distinct transcripts in a particular sample share some common </a:t>
            </a:r>
            <a:r>
              <a:rPr lang="en-US" altLang="zh-CN" dirty="0" smtClean="0"/>
              <a:t>sequence, </a:t>
            </a:r>
            <a:r>
              <a:rPr lang="en-US" altLang="zh-CN" dirty="0"/>
              <a:t>then sequence alignment may not be sufficient to discriminate the true origin of reads mapping to these transcripts</a:t>
            </a:r>
            <a:r>
              <a:rPr lang="en-US" altLang="zh-CN" dirty="0" smtClean="0"/>
              <a:t>.</a:t>
            </a:r>
          </a:p>
          <a:p>
            <a:endParaRPr lang="en-US" altLang="zh-CN" dirty="0"/>
          </a:p>
          <a:p>
            <a:r>
              <a:rPr lang="en-US" altLang="zh-CN" dirty="0" smtClean="0"/>
              <a:t>[https</a:t>
            </a:r>
            <a:r>
              <a:rPr lang="en-US" altLang="zh-CN" dirty="0"/>
              <a:t>://biowize.wordpress.com/2014/03/04/understanding-rsem-raw-read-counts-vs-expected-counts</a:t>
            </a:r>
            <a:r>
              <a:rPr lang="en-US" altLang="zh-CN" dirty="0" smtClean="0"/>
              <a:t>/]</a:t>
            </a:r>
            <a:endParaRPr lang="zh-CN" altLang="en-US" dirty="0"/>
          </a:p>
        </p:txBody>
      </p:sp>
    </p:spTree>
    <p:extLst>
      <p:ext uri="{BB962C8B-B14F-4D97-AF65-F5344CB8AC3E}">
        <p14:creationId xmlns:p14="http://schemas.microsoft.com/office/powerpoint/2010/main" val="7885695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Calculating Expression Values</a:t>
            </a:r>
            <a:br>
              <a:rPr lang="en-US" altLang="zh-CN" dirty="0"/>
            </a:br>
            <a:endParaRPr lang="zh-CN" altLang="en-US" dirty="0"/>
          </a:p>
        </p:txBody>
      </p:sp>
      <p:sp>
        <p:nvSpPr>
          <p:cNvPr id="3" name="Content Placeholder 2"/>
          <p:cNvSpPr>
            <a:spLocks noGrp="1"/>
          </p:cNvSpPr>
          <p:nvPr>
            <p:ph idx="1"/>
          </p:nvPr>
        </p:nvSpPr>
        <p:spPr/>
        <p:txBody>
          <a:bodyPr/>
          <a:lstStyle/>
          <a:p>
            <a:r>
              <a:rPr lang="en-US" altLang="zh-CN" dirty="0"/>
              <a:t>• </a:t>
            </a:r>
            <a:r>
              <a:rPr lang="en-US" altLang="zh-CN" dirty="0" smtClean="0"/>
              <a:t>By </a:t>
            </a:r>
            <a:r>
              <a:rPr lang="en-US" altLang="zh-CN" dirty="0"/>
              <a:t>default, RSEM automates the alignment of reads to reference transcripts using the Bowtie aligner.</a:t>
            </a:r>
            <a:r>
              <a:rPr lang="zh-CN" altLang="en-US" dirty="0"/>
              <a:t/>
            </a:r>
            <a:br>
              <a:rPr lang="zh-CN" altLang="en-US" dirty="0"/>
            </a:br>
            <a:endParaRPr lang="en-US" altLang="zh-CN" dirty="0"/>
          </a:p>
          <a:p>
            <a:r>
              <a:rPr lang="en-US" altLang="zh-CN" dirty="0"/>
              <a:t>• </a:t>
            </a:r>
            <a:r>
              <a:rPr lang="en-US" altLang="zh-CN" dirty="0" smtClean="0"/>
              <a:t>Utilize </a:t>
            </a:r>
            <a:r>
              <a:rPr lang="en-US" altLang="zh-CN" dirty="0"/>
              <a:t>an Expectation-Maximization (EM) algorithm to estimate maximum likelihood expression </a:t>
            </a:r>
            <a:r>
              <a:rPr lang="en-US" altLang="zh-CN" dirty="0" smtClean="0"/>
              <a:t>levels</a:t>
            </a:r>
          </a:p>
          <a:p>
            <a:r>
              <a:rPr lang="en-US" altLang="zh-CN" dirty="0"/>
              <a:t>• </a:t>
            </a:r>
            <a:r>
              <a:rPr lang="en-US" altLang="zh-CN" dirty="0" smtClean="0"/>
              <a:t>These </a:t>
            </a:r>
            <a:r>
              <a:rPr lang="en-US" altLang="zh-CN" dirty="0"/>
              <a:t>“expected counts” can then be provided as a matrix (rows = mRNAs, columns = samples) to programs such as </a:t>
            </a:r>
            <a:r>
              <a:rPr lang="en-US" altLang="zh-CN" dirty="0" err="1"/>
              <a:t>EBSeq</a:t>
            </a:r>
            <a:r>
              <a:rPr lang="en-US" altLang="zh-CN" dirty="0"/>
              <a:t>, </a:t>
            </a:r>
            <a:r>
              <a:rPr lang="en-US" altLang="zh-CN" dirty="0" err="1"/>
              <a:t>DESeq</a:t>
            </a:r>
            <a:r>
              <a:rPr lang="en-US" altLang="zh-CN" dirty="0"/>
              <a:t>, or </a:t>
            </a:r>
            <a:r>
              <a:rPr lang="en-US" altLang="zh-CN" dirty="0" err="1"/>
              <a:t>edgeR</a:t>
            </a:r>
            <a:r>
              <a:rPr lang="en-US" altLang="zh-CN" dirty="0"/>
              <a:t> to identify differentially expressed genes.</a:t>
            </a:r>
            <a:endParaRPr lang="zh-CN" altLang="en-US" dirty="0"/>
          </a:p>
        </p:txBody>
      </p:sp>
    </p:spTree>
    <p:extLst>
      <p:ext uri="{BB962C8B-B14F-4D97-AF65-F5344CB8AC3E}">
        <p14:creationId xmlns:p14="http://schemas.microsoft.com/office/powerpoint/2010/main" val="13663201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Differential Expression Analysis using </a:t>
            </a:r>
            <a:r>
              <a:rPr lang="en-US" altLang="zh-CN" dirty="0" err="1"/>
              <a:t>EBSeq</a:t>
            </a:r>
            <a:r>
              <a:rPr lang="en-US" altLang="zh-CN" b="1" dirty="0"/>
              <a:t/>
            </a:r>
            <a:br>
              <a:rPr lang="en-US" altLang="zh-CN" b="1" dirty="0"/>
            </a:br>
            <a:endParaRPr lang="zh-CN" altLang="en-US" dirty="0"/>
          </a:p>
        </p:txBody>
      </p:sp>
      <p:sp>
        <p:nvSpPr>
          <p:cNvPr id="3" name="Content Placeholder 2"/>
          <p:cNvSpPr>
            <a:spLocks noGrp="1"/>
          </p:cNvSpPr>
          <p:nvPr>
            <p:ph idx="1"/>
          </p:nvPr>
        </p:nvSpPr>
        <p:spPr/>
        <p:txBody>
          <a:bodyPr/>
          <a:lstStyle/>
          <a:p>
            <a:r>
              <a:rPr lang="en-US" altLang="zh-CN" dirty="0"/>
              <a:t>• </a:t>
            </a:r>
            <a:r>
              <a:rPr lang="en-US" altLang="zh-CN" dirty="0" err="1" smtClean="0"/>
              <a:t>edgeR</a:t>
            </a:r>
            <a:r>
              <a:rPr lang="en-US" altLang="zh-CN" dirty="0" smtClean="0"/>
              <a:t> </a:t>
            </a:r>
            <a:r>
              <a:rPr lang="en-US" altLang="zh-CN" dirty="0"/>
              <a:t>and </a:t>
            </a:r>
            <a:r>
              <a:rPr lang="en-US" altLang="zh-CN" dirty="0" err="1"/>
              <a:t>DESeq</a:t>
            </a:r>
            <a:r>
              <a:rPr lang="en-US" altLang="zh-CN" dirty="0"/>
              <a:t> do not take variance due to read mapping uncertainty into consideration</a:t>
            </a:r>
            <a:r>
              <a:rPr lang="en-US" altLang="zh-CN" dirty="0" smtClean="0"/>
              <a:t>.</a:t>
            </a:r>
          </a:p>
          <a:p>
            <a:r>
              <a:rPr lang="en-US" altLang="zh-CN" dirty="0" smtClean="0"/>
              <a:t>• </a:t>
            </a:r>
            <a:r>
              <a:rPr lang="en-US" altLang="zh-CN" dirty="0" err="1" smtClean="0"/>
              <a:t>EBSeq</a:t>
            </a:r>
            <a:r>
              <a:rPr lang="en-US" altLang="zh-CN" dirty="0" smtClean="0"/>
              <a:t>, an </a:t>
            </a:r>
            <a:r>
              <a:rPr lang="en-US" altLang="zh-CN" dirty="0"/>
              <a:t>empirical Bayesian DE analysis </a:t>
            </a:r>
            <a:r>
              <a:rPr lang="en-US" altLang="zh-CN" dirty="0" smtClean="0"/>
              <a:t>tool, can </a:t>
            </a:r>
            <a:r>
              <a:rPr lang="en-US" altLang="zh-CN" dirty="0"/>
              <a:t>take variance due to read mapping ambiguity into consideration by grouping isoforms with </a:t>
            </a:r>
            <a:r>
              <a:rPr lang="en-US" altLang="zh-CN" dirty="0" smtClean="0"/>
              <a:t>p</a:t>
            </a:r>
          </a:p>
          <a:p>
            <a:r>
              <a:rPr lang="en-US" altLang="zh-CN" dirty="0"/>
              <a:t>• </a:t>
            </a:r>
            <a:r>
              <a:rPr lang="en-US" altLang="zh-CN" dirty="0" smtClean="0"/>
              <a:t>More </a:t>
            </a:r>
            <a:r>
              <a:rPr lang="en-US" altLang="zh-CN" dirty="0"/>
              <a:t>robust to outliers. </a:t>
            </a:r>
            <a:r>
              <a:rPr lang="en-US" altLang="zh-CN" dirty="0" err="1" smtClean="0"/>
              <a:t>arent</a:t>
            </a:r>
            <a:r>
              <a:rPr lang="en-US" altLang="zh-CN" dirty="0" smtClean="0"/>
              <a:t> </a:t>
            </a:r>
            <a:r>
              <a:rPr lang="en-US" altLang="zh-CN" dirty="0"/>
              <a:t>gene’s number of isoforms.</a:t>
            </a:r>
            <a:endParaRPr lang="zh-CN" altLang="en-US" dirty="0"/>
          </a:p>
        </p:txBody>
      </p:sp>
    </p:spTree>
    <p:extLst>
      <p:ext uri="{BB962C8B-B14F-4D97-AF65-F5344CB8AC3E}">
        <p14:creationId xmlns:p14="http://schemas.microsoft.com/office/powerpoint/2010/main" val="7008968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TMM</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2170545"/>
                <a:ext cx="10363200" cy="3773055"/>
              </a:xfrm>
            </p:spPr>
            <p:txBody>
              <a:bodyPr/>
              <a:lstStyle/>
              <a:p>
                <a:r>
                  <a:rPr lang="en-US" altLang="zh-CN" dirty="0" smtClean="0"/>
                  <a:t>Framework</a:t>
                </a:r>
              </a:p>
              <a:p>
                <a:r>
                  <a:rPr lang="en-US" altLang="zh-CN" dirty="0"/>
                  <a:t>• </a:t>
                </a:r>
                <a14:m>
                  <m:oMath xmlns:m="http://schemas.openxmlformats.org/officeDocument/2006/math">
                    <m:sSub>
                      <m:sSubPr>
                        <m:ctrlPr>
                          <a:rPr lang="en-US" altLang="zh-CN" i="1" smtClean="0">
                            <a:latin typeface="Cambria Math"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𝑔𝑘</m:t>
                        </m:r>
                      </m:sub>
                    </m:sSub>
                  </m:oMath>
                </a14:m>
                <a:r>
                  <a:rPr lang="en-US" altLang="zh-CN" dirty="0" smtClean="0"/>
                  <a:t>: the </a:t>
                </a:r>
                <a:r>
                  <a:rPr lang="en-US" altLang="zh-CN" dirty="0"/>
                  <a:t>observed count for gene g in library k </a:t>
                </a:r>
                <a:endParaRPr lang="en-US" altLang="zh-CN" dirty="0" smtClean="0"/>
              </a:p>
              <a:p>
                <a:r>
                  <a:rPr lang="en-US" altLang="zh-CN" dirty="0" smtClean="0"/>
                  <a:t>• </a:t>
                </a:r>
                <a14:m>
                  <m:oMath xmlns:m="http://schemas.openxmlformats.org/officeDocument/2006/math">
                    <m:sSub>
                      <m:sSubPr>
                        <m:ctrlPr>
                          <a:rPr lang="en-US" altLang="zh-CN" i="1">
                            <a:latin typeface="Cambria Math" charset="0"/>
                          </a:rPr>
                        </m:ctrlPr>
                      </m:sSubPr>
                      <m:e>
                        <m:r>
                          <a:rPr lang="en-US" altLang="zh-CN" i="1">
                            <a:latin typeface="Cambria Math" panose="02040503050406030204" pitchFamily="18" charset="0"/>
                          </a:rPr>
                          <m:t>𝐾</m:t>
                        </m:r>
                      </m:e>
                      <m:sub>
                        <m:r>
                          <a:rPr lang="en-US" altLang="zh-CN" i="1">
                            <a:latin typeface="Cambria Math" panose="02040503050406030204" pitchFamily="18" charset="0"/>
                          </a:rPr>
                          <m:t>𝑔𝑗</m:t>
                        </m:r>
                      </m:sub>
                    </m:sSub>
                  </m:oMath>
                </a14:m>
                <a:r>
                  <a:rPr lang="en-US" altLang="zh-CN" dirty="0"/>
                  <a:t> : observed count for gene g in sample (library) j</a:t>
                </a:r>
              </a:p>
              <a:p>
                <a:r>
                  <a:rPr lang="en-US" altLang="zh-CN" dirty="0" smtClean="0"/>
                  <a:t>• </a:t>
                </a:r>
                <a14:m>
                  <m:oMath xmlns:m="http://schemas.openxmlformats.org/officeDocument/2006/math">
                    <m:sSub>
                      <m:sSubPr>
                        <m:ctrlPr>
                          <a:rPr lang="en-US" altLang="zh-CN" i="1" dirty="0">
                            <a:latin typeface="Cambria Math"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𝑗</m:t>
                        </m:r>
                      </m:sub>
                    </m:sSub>
                    <m:r>
                      <a:rPr lang="en-US" altLang="zh-CN" i="1" dirty="0">
                        <a:latin typeface="Cambria Math" panose="02040503050406030204" pitchFamily="18" charset="0"/>
                      </a:rPr>
                      <m:t> =</m:t>
                    </m:r>
                    <m:nary>
                      <m:naryPr>
                        <m:chr m:val="∑"/>
                        <m:ctrlPr>
                          <a:rPr lang="en-US" altLang="zh-CN" i="1" dirty="0">
                            <a:latin typeface="Cambria Math" charset="0"/>
                          </a:rPr>
                        </m:ctrlPr>
                      </m:naryPr>
                      <m:sub>
                        <m:r>
                          <m:rPr>
                            <m:brk m:alnAt="23"/>
                          </m:rPr>
                          <a:rPr lang="en-US" altLang="zh-CN" i="1" dirty="0">
                            <a:latin typeface="Cambria Math" panose="02040503050406030204" pitchFamily="18" charset="0"/>
                          </a:rPr>
                          <m:t>𝑔</m:t>
                        </m:r>
                        <m:r>
                          <a:rPr lang="en-US" altLang="zh-CN" i="1" dirty="0">
                            <a:latin typeface="Cambria Math" panose="02040503050406030204" pitchFamily="18" charset="0"/>
                          </a:rPr>
                          <m:t>=1</m:t>
                        </m:r>
                      </m:sub>
                      <m:sup>
                        <m:r>
                          <a:rPr lang="en-US" altLang="zh-CN" i="1" dirty="0">
                            <a:latin typeface="Cambria Math" panose="02040503050406030204" pitchFamily="18" charset="0"/>
                          </a:rPr>
                          <m:t>𝐺</m:t>
                        </m:r>
                      </m:sup>
                      <m:e>
                        <m:sSub>
                          <m:sSubPr>
                            <m:ctrlPr>
                              <a:rPr lang="en-US" altLang="zh-CN" i="1" dirty="0">
                                <a:latin typeface="Cambria Math" charset="0"/>
                              </a:rPr>
                            </m:ctrlPr>
                          </m:sSubPr>
                          <m:e>
                            <m:r>
                              <a:rPr lang="en-US" altLang="zh-CN" i="1" dirty="0">
                                <a:latin typeface="Cambria Math" panose="02040503050406030204" pitchFamily="18" charset="0"/>
                              </a:rPr>
                              <m:t>𝐾</m:t>
                            </m:r>
                          </m:e>
                          <m:sub>
                            <m:r>
                              <a:rPr lang="en-US" altLang="zh-CN" i="1" dirty="0">
                                <a:latin typeface="Cambria Math" panose="02040503050406030204" pitchFamily="18" charset="0"/>
                              </a:rPr>
                              <m:t>𝑔𝑗</m:t>
                            </m:r>
                          </m:sub>
                        </m:sSub>
                      </m:e>
                    </m:nary>
                  </m:oMath>
                </a14:m>
                <a:r>
                  <a:rPr lang="en-US" altLang="zh-CN" dirty="0"/>
                  <a:t>: total number of reads for sample j</a:t>
                </a:r>
              </a:p>
              <a:p>
                <a:r>
                  <a:rPr lang="en-US" altLang="zh-CN" dirty="0" smtClean="0"/>
                  <a:t>• </a:t>
                </a:r>
                <a14:m>
                  <m:oMath xmlns:m="http://schemas.openxmlformats.org/officeDocument/2006/math">
                    <m:sSub>
                      <m:sSubPr>
                        <m:ctrlPr>
                          <a:rPr lang="en-US" altLang="zh-CN" i="1" smtClean="0">
                            <a:latin typeface="Cambria Math"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𝑘</m:t>
                        </m:r>
                      </m:sub>
                    </m:sSub>
                  </m:oMath>
                </a14:m>
                <a:r>
                  <a:rPr lang="en-US" altLang="zh-CN" dirty="0" smtClean="0"/>
                  <a:t> : </a:t>
                </a:r>
                <a:r>
                  <a:rPr lang="en-US" altLang="zh-CN" dirty="0"/>
                  <a:t>total number of reads for library </a:t>
                </a:r>
                <a:r>
                  <a:rPr lang="en-US" altLang="zh-CN" dirty="0" smtClean="0"/>
                  <a:t>k</a:t>
                </a: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2170545"/>
                <a:ext cx="10363200" cy="3773055"/>
              </a:xfrm>
              <a:blipFill>
                <a:blip r:embed="rId2"/>
                <a:stretch>
                  <a:fillRect l="-882" t="-12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78881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67062"/>
            <a:ext cx="10363200" cy="1143000"/>
          </a:xfrm>
        </p:spPr>
        <p:txBody>
          <a:bodyPr/>
          <a:lstStyle/>
          <a:p>
            <a:r>
              <a:rPr lang="en-US" dirty="0" smtClean="0"/>
              <a:t>Outline</a:t>
            </a:r>
            <a:endParaRPr lang="en-US" dirty="0"/>
          </a:p>
        </p:txBody>
      </p:sp>
      <p:sp>
        <p:nvSpPr>
          <p:cNvPr id="3" name="Content Placeholder 2"/>
          <p:cNvSpPr>
            <a:spLocks noGrp="1"/>
          </p:cNvSpPr>
          <p:nvPr>
            <p:ph idx="1"/>
          </p:nvPr>
        </p:nvSpPr>
        <p:spPr>
          <a:xfrm>
            <a:off x="914400" y="1480278"/>
            <a:ext cx="10363200" cy="3429000"/>
          </a:xfrm>
        </p:spPr>
        <p:txBody>
          <a:bodyPr/>
          <a:lstStyle/>
          <a:p>
            <a:pPr marL="457200" indent="-457200">
              <a:buFont typeface="+mj-lt"/>
              <a:buAutoNum type="arabicPeriod"/>
            </a:pPr>
            <a:r>
              <a:rPr lang="en-US" dirty="0" smtClean="0">
                <a:solidFill>
                  <a:schemeClr val="tx1"/>
                </a:solidFill>
              </a:rPr>
              <a:t>Introduction of RNA-</a:t>
            </a:r>
            <a:r>
              <a:rPr lang="en-US" dirty="0" err="1" smtClean="0">
                <a:solidFill>
                  <a:schemeClr val="tx1"/>
                </a:solidFill>
              </a:rPr>
              <a:t>seq</a:t>
            </a:r>
            <a:endParaRPr lang="en-US" dirty="0" smtClean="0">
              <a:solidFill>
                <a:schemeClr val="tx1"/>
              </a:solidFill>
            </a:endParaRPr>
          </a:p>
          <a:p>
            <a:pPr marL="457200" indent="-457200">
              <a:buFont typeface="+mj-lt"/>
              <a:buAutoNum type="arabicPeriod"/>
            </a:pPr>
            <a:r>
              <a:rPr lang="en-US" dirty="0" smtClean="0">
                <a:solidFill>
                  <a:schemeClr val="bg2">
                    <a:lumMod val="60000"/>
                    <a:lumOff val="40000"/>
                  </a:schemeClr>
                </a:solidFill>
              </a:rPr>
              <a:t>Project</a:t>
            </a:r>
          </a:p>
          <a:p>
            <a:pPr marL="457200" indent="-457200">
              <a:buFont typeface="+mj-lt"/>
              <a:buAutoNum type="arabicPeriod"/>
            </a:pPr>
            <a:r>
              <a:rPr lang="en-US" dirty="0" smtClean="0">
                <a:solidFill>
                  <a:schemeClr val="bg2">
                    <a:lumMod val="60000"/>
                    <a:lumOff val="40000"/>
                  </a:schemeClr>
                </a:solidFill>
              </a:rPr>
              <a:t>Normalization Methods</a:t>
            </a:r>
          </a:p>
          <a:p>
            <a:pPr marL="457200" indent="-457200">
              <a:buFont typeface="+mj-lt"/>
              <a:buAutoNum type="arabicPeriod"/>
            </a:pPr>
            <a:r>
              <a:rPr lang="en-US" dirty="0">
                <a:solidFill>
                  <a:schemeClr val="bg2">
                    <a:lumMod val="60000"/>
                    <a:lumOff val="40000"/>
                  </a:schemeClr>
                </a:solidFill>
              </a:rPr>
              <a:t>Differential Expression </a:t>
            </a:r>
            <a:r>
              <a:rPr lang="en-US" dirty="0" smtClean="0">
                <a:solidFill>
                  <a:schemeClr val="bg2">
                    <a:lumMod val="60000"/>
                    <a:lumOff val="40000"/>
                  </a:schemeClr>
                </a:solidFill>
              </a:rPr>
              <a:t>Analysis</a:t>
            </a:r>
          </a:p>
          <a:p>
            <a:pPr marL="457200" indent="-457200">
              <a:buFont typeface="+mj-lt"/>
              <a:buAutoNum type="arabicPeriod"/>
            </a:pPr>
            <a:r>
              <a:rPr lang="en-US" dirty="0" smtClean="0">
                <a:solidFill>
                  <a:schemeClr val="bg2">
                    <a:lumMod val="60000"/>
                    <a:lumOff val="40000"/>
                  </a:schemeClr>
                </a:solidFill>
              </a:rPr>
              <a:t>R Packages Used for Differential Analysis</a:t>
            </a:r>
          </a:p>
          <a:p>
            <a:pPr marL="457200" indent="-457200">
              <a:buFont typeface="+mj-lt"/>
              <a:buAutoNum type="arabicPeriod"/>
            </a:pPr>
            <a:r>
              <a:rPr lang="en-US" dirty="0" smtClean="0">
                <a:solidFill>
                  <a:schemeClr val="bg2">
                    <a:lumMod val="60000"/>
                    <a:lumOff val="40000"/>
                  </a:schemeClr>
                </a:solidFill>
              </a:rPr>
              <a:t>Preliminary Results</a:t>
            </a:r>
          </a:p>
          <a:p>
            <a:pPr marL="457200" indent="-457200">
              <a:buFont typeface="+mj-lt"/>
              <a:buAutoNum type="arabicPeriod"/>
            </a:pPr>
            <a:r>
              <a:rPr lang="en-US" dirty="0" smtClean="0">
                <a:solidFill>
                  <a:schemeClr val="bg2">
                    <a:lumMod val="60000"/>
                    <a:lumOff val="40000"/>
                  </a:schemeClr>
                </a:solidFill>
              </a:rPr>
              <a:t>Conclusions</a:t>
            </a:r>
          </a:p>
          <a:p>
            <a:pPr marL="457200" indent="-457200">
              <a:buFont typeface="+mj-lt"/>
              <a:buAutoNum type="arabicPeriod"/>
            </a:pPr>
            <a:endParaRPr lang="en-US" dirty="0"/>
          </a:p>
        </p:txBody>
      </p:sp>
      <p:sp>
        <p:nvSpPr>
          <p:cNvPr id="4" name="Content Placeholder 2"/>
          <p:cNvSpPr txBox="1">
            <a:spLocks/>
          </p:cNvSpPr>
          <p:nvPr/>
        </p:nvSpPr>
        <p:spPr>
          <a:xfrm>
            <a:off x="914400" y="1480278"/>
            <a:ext cx="10363200" cy="3429000"/>
          </a:xfrm>
          <a:prstGeom prst="rect">
            <a:avLst/>
          </a:prstGeom>
        </p:spPr>
        <p:txBody>
          <a:bodyPr/>
          <a:lstStyle>
            <a:lvl1pPr marL="342900" indent="-342900" algn="l" rtl="0" eaLnBrk="0" fontAlgn="base" hangingPunct="0">
              <a:spcBef>
                <a:spcPct val="20000"/>
              </a:spcBef>
              <a:spcAft>
                <a:spcPct val="0"/>
              </a:spcAft>
              <a:buClr>
                <a:srgbClr val="FF6600"/>
              </a:buClr>
              <a:defRPr sz="2400" b="0" i="0">
                <a:solidFill>
                  <a:srgbClr val="606060"/>
                </a:solidFill>
                <a:latin typeface="Trebuchet MS"/>
                <a:ea typeface="ＭＳ Ｐゴシック" pitchFamily="122" charset="-128"/>
                <a:cs typeface="Trebuchet MS"/>
              </a:defRPr>
            </a:lvl1pPr>
            <a:lvl2pPr marL="742950" indent="-285750" algn="l" rtl="0" eaLnBrk="0" fontAlgn="base" hangingPunct="0">
              <a:spcBef>
                <a:spcPct val="20000"/>
              </a:spcBef>
              <a:spcAft>
                <a:spcPct val="0"/>
              </a:spcAft>
              <a:buClrTx/>
              <a:buSzPct val="80000"/>
              <a:buFont typeface="Times" pitchFamily="122" charset="0"/>
              <a:buChar char="•"/>
              <a:defRPr sz="2400" b="0" i="0">
                <a:solidFill>
                  <a:srgbClr val="606060"/>
                </a:solidFill>
                <a:latin typeface="Trebuchet MS"/>
                <a:ea typeface="ＭＳ Ｐゴシック" pitchFamily="122" charset="-128"/>
                <a:cs typeface="Trebuchet MS"/>
              </a:defRPr>
            </a:lvl2pPr>
            <a:lvl3pPr marL="1143000" indent="-228600" algn="l" rtl="0" eaLnBrk="0" fontAlgn="base" hangingPunct="0">
              <a:spcBef>
                <a:spcPct val="20000"/>
              </a:spcBef>
              <a:spcAft>
                <a:spcPct val="0"/>
              </a:spcAft>
              <a:buClrTx/>
              <a:buChar char="•"/>
              <a:defRPr sz="2000" b="0" i="0">
                <a:solidFill>
                  <a:srgbClr val="606060"/>
                </a:solidFill>
                <a:latin typeface="Trebuchet MS"/>
                <a:ea typeface="ＭＳ Ｐゴシック" pitchFamily="122" charset="-128"/>
                <a:cs typeface="Trebuchet MS"/>
              </a:defRPr>
            </a:lvl3pPr>
            <a:lvl4pPr marL="1600200" indent="-228600" algn="l" rtl="0" eaLnBrk="0" fontAlgn="base" hangingPunct="0">
              <a:spcBef>
                <a:spcPct val="20000"/>
              </a:spcBef>
              <a:spcAft>
                <a:spcPct val="0"/>
              </a:spcAft>
              <a:buClrTx/>
              <a:buSzPct val="95000"/>
              <a:buFont typeface="Times" pitchFamily="122" charset="0"/>
              <a:buChar char="•"/>
              <a:defRPr sz="2000" b="0" i="0">
                <a:solidFill>
                  <a:srgbClr val="606060"/>
                </a:solidFill>
                <a:latin typeface="Trebuchet MS"/>
                <a:ea typeface="ＭＳ Ｐゴシック" pitchFamily="122" charset="-128"/>
                <a:cs typeface="Trebuchet MS"/>
              </a:defRPr>
            </a:lvl4pPr>
            <a:lvl5pPr marL="2057400" indent="-228600" algn="l" rtl="0" eaLnBrk="0" fontAlgn="base" hangingPunct="0">
              <a:spcBef>
                <a:spcPct val="20000"/>
              </a:spcBef>
              <a:spcAft>
                <a:spcPct val="0"/>
              </a:spcAft>
              <a:buClr>
                <a:schemeClr val="bg1"/>
              </a:buClr>
              <a:defRPr sz="2000" b="0" i="1">
                <a:solidFill>
                  <a:srgbClr val="606060"/>
                </a:solidFill>
                <a:latin typeface="Trebuchet MS"/>
                <a:ea typeface="ＭＳ Ｐゴシック" pitchFamily="122" charset="-128"/>
                <a:cs typeface="Trebuchet MS"/>
              </a:defRPr>
            </a:lvl5pPr>
            <a:lvl6pPr marL="25146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6pPr>
            <a:lvl7pPr marL="29718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7pPr>
            <a:lvl8pPr marL="34290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8pPr>
            <a:lvl9pPr marL="38862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9pPr>
          </a:lstStyle>
          <a:p>
            <a:endParaRPr lang="en-US" kern="0"/>
          </a:p>
        </p:txBody>
      </p:sp>
    </p:spTree>
    <p:extLst>
      <p:ext uri="{BB962C8B-B14F-4D97-AF65-F5344CB8AC3E}">
        <p14:creationId xmlns:p14="http://schemas.microsoft.com/office/powerpoint/2010/main" val="18333113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TMM</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2142836"/>
                <a:ext cx="10363200" cy="3800764"/>
              </a:xfrm>
            </p:spPr>
            <p:txBody>
              <a:bodyPr/>
              <a:lstStyle/>
              <a:p>
                <a:r>
                  <a:rPr lang="en-US" altLang="zh-CN" dirty="0" smtClean="0"/>
                  <a:t>A </a:t>
                </a:r>
                <a:r>
                  <a:rPr lang="en-US" altLang="zh-CN" dirty="0"/>
                  <a:t>trimmed mean is the average after removing the upper and lower x% of the data</a:t>
                </a:r>
                <a:r>
                  <a:rPr lang="en-US" altLang="zh-CN" dirty="0" smtClean="0"/>
                  <a:t>.</a:t>
                </a:r>
              </a:p>
              <a:p>
                <a:r>
                  <a:rPr lang="en-US" altLang="zh-CN" dirty="0"/>
                  <a:t>The TMM </a:t>
                </a:r>
                <a:r>
                  <a:rPr lang="en-US" altLang="zh-CN" dirty="0" smtClean="0"/>
                  <a:t>procedure is </a:t>
                </a:r>
                <a:r>
                  <a:rPr lang="en-US" altLang="zh-CN" dirty="0"/>
                  <a:t>doubly trimmed, by </a:t>
                </a:r>
                <a:r>
                  <a:rPr lang="en-US" altLang="zh-CN" dirty="0" smtClean="0"/>
                  <a:t>log-fold-changes </a:t>
                </a:r>
                <a14:m>
                  <m:oMath xmlns:m="http://schemas.openxmlformats.org/officeDocument/2006/math">
                    <m:sSub>
                      <m:sSubPr>
                        <m:ctrlPr>
                          <a:rPr lang="en-US" altLang="zh-CN" i="1" smtClean="0">
                            <a:latin typeface="Cambria Math"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𝑔</m:t>
                        </m:r>
                      </m:sub>
                    </m:sSub>
                    <m:d>
                      <m:dPr>
                        <m:ctrlPr>
                          <a:rPr lang="en-US" altLang="zh-CN" b="0" i="1" smtClean="0">
                            <a:latin typeface="Cambria Math"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e>
                    </m:d>
                  </m:oMath>
                </a14:m>
                <a:r>
                  <a:rPr lang="en-US" altLang="zh-CN" dirty="0" smtClean="0"/>
                  <a:t> (</a:t>
                </a:r>
                <a:r>
                  <a:rPr lang="en-US" altLang="zh-CN" dirty="0"/>
                  <a:t>sample j relative to sample r for gene g</a:t>
                </a:r>
                <a:r>
                  <a:rPr lang="en-US" altLang="zh-CN" dirty="0" smtClean="0"/>
                  <a:t>) (30% by default)</a:t>
                </a:r>
              </a:p>
              <a:p>
                <a:pPr/>
                <a14:m>
                  <m:oMathPara xmlns:m="http://schemas.openxmlformats.org/officeDocument/2006/math">
                    <m:oMathParaPr>
                      <m:jc m:val="centerGroup"/>
                    </m:oMathParaPr>
                    <m:oMath xmlns:m="http://schemas.openxmlformats.org/officeDocument/2006/math">
                      <m:sSub>
                        <m:sSubPr>
                          <m:ctrlPr>
                            <a:rPr lang="en-US" altLang="zh-CN" i="1">
                              <a:latin typeface="Cambria Math"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𝑔</m:t>
                          </m:r>
                        </m:sub>
                      </m:sSub>
                      <m:d>
                        <m:dPr>
                          <m:ctrlPr>
                            <a:rPr lang="en-US" altLang="zh-CN" i="1">
                              <a:latin typeface="Cambria Math" charset="0"/>
                            </a:rPr>
                          </m:ctrlPr>
                        </m:dPr>
                        <m:e>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𝑟</m:t>
                          </m:r>
                        </m:e>
                      </m:d>
                      <m:r>
                        <a:rPr lang="en-US" altLang="zh-CN" b="0" i="1" smtClean="0">
                          <a:latin typeface="Cambria Math" panose="02040503050406030204" pitchFamily="18" charset="0"/>
                        </a:rPr>
                        <m:t>=</m:t>
                      </m:r>
                      <m:sSub>
                        <m:sSubPr>
                          <m:ctrlPr>
                            <a:rPr lang="en-US" altLang="zh-CN" b="0" i="1" smtClean="0">
                              <a:latin typeface="Cambria Math" charset="0"/>
                            </a:rPr>
                          </m:ctrlPr>
                        </m:sSubPr>
                        <m:e>
                          <m:r>
                            <a:rPr lang="en-US" altLang="zh-CN" b="0" i="1" smtClean="0">
                              <a:latin typeface="Cambria Math" panose="02040503050406030204" pitchFamily="18" charset="0"/>
                            </a:rPr>
                            <m:t>𝑙𝑜𝑔</m:t>
                          </m:r>
                        </m:e>
                        <m:sub>
                          <m:r>
                            <a:rPr lang="en-US" altLang="zh-CN" b="0" i="1" smtClean="0">
                              <a:latin typeface="Cambria Math" panose="02040503050406030204" pitchFamily="18" charset="0"/>
                            </a:rPr>
                            <m:t>2</m:t>
                          </m:r>
                        </m:sub>
                      </m:sSub>
                      <m:d>
                        <m:dPr>
                          <m:ctrlPr>
                            <a:rPr lang="en-US" altLang="zh-CN" b="0" i="1" smtClean="0">
                              <a:latin typeface="Cambria Math" charset="0"/>
                            </a:rPr>
                          </m:ctrlPr>
                        </m:dPr>
                        <m:e>
                          <m:f>
                            <m:fPr>
                              <m:ctrlPr>
                                <a:rPr lang="en-US" altLang="zh-CN" b="0" i="1" smtClean="0">
                                  <a:latin typeface="Cambria Math" charset="0"/>
                                </a:rPr>
                              </m:ctrlPr>
                            </m:fPr>
                            <m:num>
                              <m:sSub>
                                <m:sSubPr>
                                  <m:ctrlPr>
                                    <a:rPr lang="en-US" altLang="zh-CN" b="0" i="1" smtClean="0">
                                      <a:latin typeface="Cambria Math"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𝑔𝑗</m:t>
                                  </m:r>
                                </m:sub>
                              </m:sSub>
                            </m:num>
                            <m:den>
                              <m:sSub>
                                <m:sSubPr>
                                  <m:ctrlPr>
                                    <a:rPr lang="en-US" altLang="zh-CN" b="0" i="1" smtClean="0">
                                      <a:latin typeface="Cambria Math"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𝑗</m:t>
                                  </m:r>
                                </m:sub>
                              </m:sSub>
                            </m:den>
                          </m:f>
                        </m:e>
                      </m:d>
                      <m:r>
                        <a:rPr lang="en-US" altLang="zh-CN" b="0" i="1" smtClean="0">
                          <a:latin typeface="Cambria Math" panose="02040503050406030204" pitchFamily="18" charset="0"/>
                        </a:rPr>
                        <m:t>−</m:t>
                      </m:r>
                      <m:sSub>
                        <m:sSubPr>
                          <m:ctrlPr>
                            <a:rPr lang="en-US" altLang="zh-CN" i="1">
                              <a:latin typeface="Cambria Math" charset="0"/>
                            </a:rPr>
                          </m:ctrlPr>
                        </m:sSubPr>
                        <m:e>
                          <m:r>
                            <a:rPr lang="en-US" altLang="zh-CN" i="1">
                              <a:latin typeface="Cambria Math" panose="02040503050406030204" pitchFamily="18" charset="0"/>
                            </a:rPr>
                            <m:t>𝑙𝑜𝑔</m:t>
                          </m:r>
                        </m:e>
                        <m:sub>
                          <m:r>
                            <a:rPr lang="en-US" altLang="zh-CN" i="1">
                              <a:latin typeface="Cambria Math" panose="02040503050406030204" pitchFamily="18" charset="0"/>
                            </a:rPr>
                            <m:t>2</m:t>
                          </m:r>
                        </m:sub>
                      </m:sSub>
                      <m:r>
                        <a:rPr lang="en-US" altLang="zh-CN" i="1">
                          <a:latin typeface="Cambria Math" panose="02040503050406030204" pitchFamily="18" charset="0"/>
                        </a:rPr>
                        <m:t>(</m:t>
                      </m:r>
                      <m:f>
                        <m:fPr>
                          <m:ctrlPr>
                            <a:rPr lang="en-US" altLang="zh-CN" i="1" smtClean="0">
                              <a:latin typeface="Cambria Math" charset="0"/>
                            </a:rPr>
                          </m:ctrlPr>
                        </m:fPr>
                        <m:num>
                          <m:sSub>
                            <m:sSubPr>
                              <m:ctrlPr>
                                <a:rPr lang="en-US" altLang="zh-CN" i="1">
                                  <a:latin typeface="Cambria Math" charset="0"/>
                                </a:rPr>
                              </m:ctrlPr>
                            </m:sSubPr>
                            <m:e>
                              <m:r>
                                <a:rPr lang="en-US" altLang="zh-CN" i="1">
                                  <a:latin typeface="Cambria Math" panose="02040503050406030204" pitchFamily="18" charset="0"/>
                                </a:rPr>
                                <m:t>𝐾</m:t>
                              </m:r>
                            </m:e>
                            <m:sub>
                              <m:r>
                                <a:rPr lang="en-US" altLang="zh-CN" i="1">
                                  <a:latin typeface="Cambria Math" panose="02040503050406030204" pitchFamily="18" charset="0"/>
                                </a:rPr>
                                <m:t>𝑔𝑟</m:t>
                              </m:r>
                            </m:sub>
                          </m:sSub>
                        </m:num>
                        <m:den>
                          <m:sSub>
                            <m:sSubPr>
                              <m:ctrlPr>
                                <a:rPr lang="en-US" altLang="zh-CN" i="1">
                                  <a:latin typeface="Cambria Math"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𝑟</m:t>
                              </m:r>
                            </m:sub>
                          </m:sSub>
                        </m:den>
                      </m:f>
                      <m:r>
                        <a:rPr lang="en-US" altLang="zh-CN" i="1">
                          <a:latin typeface="Cambria Math" panose="02040503050406030204" pitchFamily="18" charset="0"/>
                        </a:rPr>
                        <m:t>)</m:t>
                      </m:r>
                    </m:oMath>
                  </m:oMathPara>
                </a14:m>
                <a:endParaRPr lang="en-US" altLang="zh-CN" dirty="0" smtClean="0"/>
              </a:p>
              <a:p>
                <a:r>
                  <a:rPr lang="en-US" altLang="zh-CN" dirty="0"/>
                  <a:t> </a:t>
                </a:r>
                <a:r>
                  <a:rPr lang="en-US" altLang="zh-CN" dirty="0" smtClean="0"/>
                  <a:t>   and by </a:t>
                </a:r>
                <a:r>
                  <a:rPr lang="en-US" altLang="zh-CN" dirty="0"/>
                  <a:t>absolute </a:t>
                </a:r>
                <a:r>
                  <a:rPr lang="en-US" altLang="zh-CN" dirty="0" smtClean="0"/>
                  <a:t>intensity </a:t>
                </a:r>
                <a14:m>
                  <m:oMath xmlns:m="http://schemas.openxmlformats.org/officeDocument/2006/math">
                    <m:sSub>
                      <m:sSubPr>
                        <m:ctrlPr>
                          <a:rPr lang="en-US" altLang="zh-CN" i="1" smtClean="0">
                            <a:latin typeface="Cambria Math"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𝑔</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oMath>
                </a14:m>
                <a:r>
                  <a:rPr lang="en-US" altLang="zh-CN" dirty="0" smtClean="0"/>
                  <a:t> (5% by default)</a:t>
                </a:r>
              </a:p>
              <a:p>
                <a:pPr/>
                <a14:m>
                  <m:oMathPara xmlns:m="http://schemas.openxmlformats.org/officeDocument/2006/math">
                    <m:oMathParaPr>
                      <m:jc m:val="centerGroup"/>
                    </m:oMathParaPr>
                    <m:oMath xmlns:m="http://schemas.openxmlformats.org/officeDocument/2006/math">
                      <m:sSub>
                        <m:sSubPr>
                          <m:ctrlPr>
                            <a:rPr lang="en-US" altLang="zh-CN" i="1">
                              <a:latin typeface="Cambria Math"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𝑔</m:t>
                          </m:r>
                        </m:sub>
                      </m:sSub>
                      <m:d>
                        <m:dPr>
                          <m:ctrlPr>
                            <a:rPr lang="en-US" altLang="zh-CN" i="1">
                              <a:latin typeface="Cambria Math" charset="0"/>
                            </a:rPr>
                          </m:ctrlPr>
                        </m:dPr>
                        <m:e>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𝑟</m:t>
                          </m:r>
                        </m:e>
                      </m:d>
                      <m:r>
                        <a:rPr lang="en-US" altLang="zh-CN" b="0" i="1" smtClean="0">
                          <a:latin typeface="Cambria Math" panose="02040503050406030204" pitchFamily="18" charset="0"/>
                        </a:rPr>
                        <m:t>=</m:t>
                      </m:r>
                      <m:f>
                        <m:fPr>
                          <m:ctrlPr>
                            <a:rPr lang="en-US" altLang="zh-CN" b="0" i="1" smtClean="0">
                              <a:latin typeface="Cambria Math"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sSub>
                        <m:sSubPr>
                          <m:ctrlPr>
                            <a:rPr lang="en-US" altLang="zh-CN" i="1">
                              <a:latin typeface="Cambria Math" charset="0"/>
                            </a:rPr>
                          </m:ctrlPr>
                        </m:sSubPr>
                        <m:e>
                          <m:r>
                            <a:rPr lang="en-US" altLang="zh-CN" i="1">
                              <a:latin typeface="Cambria Math" panose="02040503050406030204" pitchFamily="18" charset="0"/>
                            </a:rPr>
                            <m:t>𝑙𝑜𝑔</m:t>
                          </m:r>
                        </m:e>
                        <m:sub>
                          <m:r>
                            <a:rPr lang="en-US" altLang="zh-CN" i="1">
                              <a:latin typeface="Cambria Math" panose="02040503050406030204" pitchFamily="18" charset="0"/>
                            </a:rPr>
                            <m:t>2</m:t>
                          </m:r>
                        </m:sub>
                      </m:sSub>
                      <m:d>
                        <m:dPr>
                          <m:ctrlPr>
                            <a:rPr lang="en-US" altLang="zh-CN" i="1">
                              <a:latin typeface="Cambria Math" charset="0"/>
                            </a:rPr>
                          </m:ctrlPr>
                        </m:dPr>
                        <m:e>
                          <m:f>
                            <m:fPr>
                              <m:ctrlPr>
                                <a:rPr lang="en-US" altLang="zh-CN" i="1">
                                  <a:latin typeface="Cambria Math" charset="0"/>
                                </a:rPr>
                              </m:ctrlPr>
                            </m:fPr>
                            <m:num>
                              <m:sSub>
                                <m:sSubPr>
                                  <m:ctrlPr>
                                    <a:rPr lang="en-US" altLang="zh-CN" i="1">
                                      <a:latin typeface="Cambria Math" charset="0"/>
                                    </a:rPr>
                                  </m:ctrlPr>
                                </m:sSubPr>
                                <m:e>
                                  <m:r>
                                    <a:rPr lang="en-US" altLang="zh-CN" i="1">
                                      <a:latin typeface="Cambria Math" panose="02040503050406030204" pitchFamily="18" charset="0"/>
                                    </a:rPr>
                                    <m:t>𝐾</m:t>
                                  </m:r>
                                </m:e>
                                <m:sub>
                                  <m:r>
                                    <a:rPr lang="en-US" altLang="zh-CN" i="1">
                                      <a:latin typeface="Cambria Math" panose="02040503050406030204" pitchFamily="18" charset="0"/>
                                    </a:rPr>
                                    <m:t>𝑔𝑗</m:t>
                                  </m:r>
                                </m:sub>
                              </m:sSub>
                            </m:num>
                            <m:den>
                              <m:sSub>
                                <m:sSubPr>
                                  <m:ctrlPr>
                                    <a:rPr lang="en-US" altLang="zh-CN" i="1">
                                      <a:latin typeface="Cambria Math"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𝑗</m:t>
                                  </m:r>
                                </m:sub>
                              </m:sSub>
                            </m:den>
                          </m:f>
                        </m:e>
                      </m:d>
                      <m:r>
                        <a:rPr lang="en-US" altLang="zh-CN" b="0" i="1" smtClean="0">
                          <a:latin typeface="Cambria Math" panose="02040503050406030204" pitchFamily="18" charset="0"/>
                        </a:rPr>
                        <m:t>+</m:t>
                      </m:r>
                      <m:sSub>
                        <m:sSubPr>
                          <m:ctrlPr>
                            <a:rPr lang="en-US" altLang="zh-CN" i="1">
                              <a:latin typeface="Cambria Math" charset="0"/>
                            </a:rPr>
                          </m:ctrlPr>
                        </m:sSubPr>
                        <m:e>
                          <m:r>
                            <a:rPr lang="en-US" altLang="zh-CN" i="1">
                              <a:latin typeface="Cambria Math" panose="02040503050406030204" pitchFamily="18" charset="0"/>
                            </a:rPr>
                            <m:t>𝑙𝑜𝑔</m:t>
                          </m:r>
                        </m:e>
                        <m:sub>
                          <m:r>
                            <a:rPr lang="en-US" altLang="zh-CN" i="1">
                              <a:latin typeface="Cambria Math" panose="02040503050406030204" pitchFamily="18" charset="0"/>
                            </a:rPr>
                            <m:t>2</m:t>
                          </m:r>
                        </m:sub>
                      </m:sSub>
                      <m:r>
                        <a:rPr lang="en-US" altLang="zh-CN" i="1">
                          <a:latin typeface="Cambria Math" panose="02040503050406030204" pitchFamily="18" charset="0"/>
                        </a:rPr>
                        <m:t>(</m:t>
                      </m:r>
                      <m:f>
                        <m:fPr>
                          <m:ctrlPr>
                            <a:rPr lang="en-US" altLang="zh-CN" i="1">
                              <a:latin typeface="Cambria Math" charset="0"/>
                            </a:rPr>
                          </m:ctrlPr>
                        </m:fPr>
                        <m:num>
                          <m:sSub>
                            <m:sSubPr>
                              <m:ctrlPr>
                                <a:rPr lang="en-US" altLang="zh-CN" i="1">
                                  <a:latin typeface="Cambria Math" charset="0"/>
                                </a:rPr>
                              </m:ctrlPr>
                            </m:sSubPr>
                            <m:e>
                              <m:r>
                                <a:rPr lang="en-US" altLang="zh-CN" i="1">
                                  <a:latin typeface="Cambria Math" panose="02040503050406030204" pitchFamily="18" charset="0"/>
                                </a:rPr>
                                <m:t>𝐾</m:t>
                              </m:r>
                            </m:e>
                            <m:sub>
                              <m:r>
                                <a:rPr lang="en-US" altLang="zh-CN" i="1">
                                  <a:latin typeface="Cambria Math" panose="02040503050406030204" pitchFamily="18" charset="0"/>
                                </a:rPr>
                                <m:t>𝑔𝑟</m:t>
                              </m:r>
                            </m:sub>
                          </m:sSub>
                        </m:num>
                        <m:den>
                          <m:sSub>
                            <m:sSubPr>
                              <m:ctrlPr>
                                <a:rPr lang="en-US" altLang="zh-CN" i="1">
                                  <a:latin typeface="Cambria Math"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𝑟</m:t>
                              </m:r>
                            </m:sub>
                          </m:sSub>
                        </m:den>
                      </m:f>
                      <m:r>
                        <a:rPr lang="en-US" altLang="zh-CN" i="1">
                          <a:latin typeface="Cambria Math" panose="02040503050406030204" pitchFamily="18" charset="0"/>
                        </a:rPr>
                        <m:t>)</m:t>
                      </m:r>
                    </m:oMath>
                  </m:oMathPara>
                </a14:m>
                <a:endParaRPr lang="en-US" altLang="zh-CN" dirty="0"/>
              </a:p>
              <a:p>
                <a:endParaRPr lang="zh-CN" altLang="en-US"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2142836"/>
                <a:ext cx="10363200" cy="3800764"/>
              </a:xfrm>
              <a:blipFill>
                <a:blip r:embed="rId2"/>
                <a:stretch>
                  <a:fillRect l="-882" t="-1284" r="-8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71241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71600"/>
            <a:ext cx="10363200" cy="678873"/>
          </a:xfrm>
        </p:spPr>
        <p:txBody>
          <a:bodyPr/>
          <a:lstStyle/>
          <a:p>
            <a:r>
              <a:rPr lang="en-US" altLang="zh-CN" dirty="0" smtClean="0"/>
              <a:t>TMM</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2050473"/>
                <a:ext cx="10363200" cy="3893127"/>
              </a:xfrm>
            </p:spPr>
            <p:txBody>
              <a:bodyPr/>
              <a:lstStyle/>
              <a:p>
                <a:r>
                  <a:rPr lang="en-US" altLang="zh-CN" dirty="0" smtClean="0"/>
                  <a:t>After trimming, </a:t>
                </a:r>
                <a:r>
                  <a:rPr lang="en-US" altLang="zh-CN" dirty="0"/>
                  <a:t>take a weighted mean </a:t>
                </a:r>
                <a:r>
                  <a:rPr lang="en-US" altLang="zh-CN" dirty="0" smtClean="0"/>
                  <a:t>of </a:t>
                </a:r>
                <a14:m>
                  <m:oMath xmlns:m="http://schemas.openxmlformats.org/officeDocument/2006/math">
                    <m:sSub>
                      <m:sSubPr>
                        <m:ctrlPr>
                          <a:rPr lang="en-US" altLang="zh-CN" i="1" smtClean="0">
                            <a:latin typeface="Cambria Math"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𝑔</m:t>
                        </m:r>
                      </m:sub>
                    </m:sSub>
                  </m:oMath>
                </a14:m>
                <a:r>
                  <a:rPr lang="zh-CN" altLang="en-US" dirty="0" smtClean="0"/>
                  <a:t> </a:t>
                </a:r>
                <a:r>
                  <a:rPr lang="en-US" altLang="zh-CN" dirty="0"/>
                  <a:t>with weights as the inverse of the approximate </a:t>
                </a:r>
                <a:r>
                  <a:rPr lang="en-US" altLang="zh-CN" dirty="0" smtClean="0"/>
                  <a:t>asymptotic variances </a:t>
                </a:r>
                <a:r>
                  <a:rPr lang="en-US" altLang="zh-CN" dirty="0"/>
                  <a:t>(calculated using the delta </a:t>
                </a:r>
                <a:r>
                  <a:rPr lang="en-US" altLang="zh-CN" dirty="0" smtClean="0"/>
                  <a:t>method).</a:t>
                </a:r>
              </a:p>
              <a:p>
                <a:r>
                  <a:rPr lang="en-US" altLang="zh-CN" dirty="0"/>
                  <a:t>Specifically, the normalization factor for sample k </a:t>
                </a:r>
                <a:r>
                  <a:rPr lang="en-US" altLang="zh-CN" dirty="0" smtClean="0"/>
                  <a:t>using reference </a:t>
                </a:r>
                <a:r>
                  <a:rPr lang="en-US" altLang="zh-CN" dirty="0"/>
                  <a:t>sample r is </a:t>
                </a:r>
                <a:r>
                  <a:rPr lang="en-US" altLang="zh-CN" dirty="0" smtClean="0"/>
                  <a:t>calculated </a:t>
                </a:r>
                <a:r>
                  <a:rPr lang="en-US" altLang="zh-CN" dirty="0"/>
                  <a:t>as</a:t>
                </a:r>
                <a:r>
                  <a:rPr lang="en-US" altLang="zh-CN" dirty="0" smtClean="0"/>
                  <a:t>:</a:t>
                </a:r>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rPr>
                          </m:ctrlPr>
                        </m:sSubPr>
                        <m:e>
                          <m:r>
                            <a:rPr lang="en-US" altLang="zh-CN" b="0" i="1" smtClean="0">
                              <a:latin typeface="Cambria Math" panose="02040503050406030204" pitchFamily="18" charset="0"/>
                            </a:rPr>
                            <m:t>𝑙𝑜𝑔</m:t>
                          </m:r>
                        </m:e>
                        <m:sub>
                          <m:r>
                            <a:rPr lang="en-US" altLang="zh-CN" b="0" i="1" smtClean="0">
                              <a:latin typeface="Cambria Math" panose="02040503050406030204" pitchFamily="18" charset="0"/>
                            </a:rPr>
                            <m:t>2</m:t>
                          </m:r>
                        </m:sub>
                      </m:sSub>
                      <m:d>
                        <m:dPr>
                          <m:ctrlPr>
                            <a:rPr lang="en-US" altLang="zh-CN" b="0" i="1" smtClean="0">
                              <a:latin typeface="Cambria Math" charset="0"/>
                            </a:rPr>
                          </m:ctrlPr>
                        </m:dPr>
                        <m:e>
                          <m:sSubSup>
                            <m:sSubSupPr>
                              <m:ctrlPr>
                                <a:rPr lang="en-US" altLang="zh-CN" b="0" i="1" smtClean="0">
                                  <a:latin typeface="Cambria Math" charset="0"/>
                                </a:rPr>
                              </m:ctrlPr>
                            </m:sSubSupPr>
                            <m:e>
                              <m:r>
                                <a:rPr lang="en-US" altLang="zh-CN" b="0" i="1" smtClean="0">
                                  <a:latin typeface="Cambria Math" panose="02040503050406030204" pitchFamily="18" charset="0"/>
                                </a:rPr>
                                <m:t>𝑇𝑀𝑀</m:t>
                              </m:r>
                            </m:e>
                            <m:sub>
                              <m:r>
                                <a:rPr lang="en-US" altLang="zh-CN" b="0" i="1" smtClean="0">
                                  <a:latin typeface="Cambria Math" panose="02040503050406030204" pitchFamily="18" charset="0"/>
                                </a:rPr>
                                <m:t>𝑘</m:t>
                              </m:r>
                            </m:sub>
                            <m:sup>
                              <m:d>
                                <m:dPr>
                                  <m:ctrlPr>
                                    <a:rPr lang="en-US" altLang="zh-CN" b="0" i="1" smtClean="0">
                                      <a:latin typeface="Cambria Math" charset="0"/>
                                    </a:rPr>
                                  </m:ctrlPr>
                                </m:dPr>
                                <m:e>
                                  <m:r>
                                    <a:rPr lang="en-US" altLang="zh-CN" b="0" i="1" smtClean="0">
                                      <a:latin typeface="Cambria Math" panose="02040503050406030204" pitchFamily="18" charset="0"/>
                                    </a:rPr>
                                    <m:t>𝑟</m:t>
                                  </m:r>
                                </m:e>
                              </m:d>
                            </m:sup>
                          </m:sSubSup>
                        </m:e>
                      </m:d>
                      <m:r>
                        <a:rPr lang="en-US" altLang="zh-CN" b="0" i="1" smtClean="0">
                          <a:latin typeface="Cambria Math" panose="02040503050406030204" pitchFamily="18" charset="0"/>
                        </a:rPr>
                        <m:t>=</m:t>
                      </m:r>
                      <m:f>
                        <m:fPr>
                          <m:ctrlPr>
                            <a:rPr lang="en-US" altLang="zh-CN" b="0" i="1" smtClean="0">
                              <a:latin typeface="Cambria Math" charset="0"/>
                            </a:rPr>
                          </m:ctrlPr>
                        </m:fPr>
                        <m:num>
                          <m:nary>
                            <m:naryPr>
                              <m:chr m:val="∑"/>
                              <m:supHide m:val="on"/>
                              <m:ctrlPr>
                                <a:rPr lang="en-US" altLang="zh-CN" b="0" i="1" smtClean="0">
                                  <a:latin typeface="Cambria Math" charset="0"/>
                                </a:rPr>
                              </m:ctrlPr>
                            </m:naryPr>
                            <m:sub>
                              <m:r>
                                <m:rPr>
                                  <m:brk m:alnAt="7"/>
                                </m:rPr>
                                <a:rPr lang="en-US" altLang="zh-CN" b="0" i="1" smtClean="0">
                                  <a:latin typeface="Cambria Math" panose="02040503050406030204" pitchFamily="18" charset="0"/>
                                </a:rPr>
                                <m:t>𝑔</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𝐺</m:t>
                                  </m:r>
                                </m:e>
                                <m:sup>
                                  <m:r>
                                    <a:rPr lang="en-US" altLang="zh-CN" b="0" i="1" smtClean="0">
                                      <a:latin typeface="Cambria Math" panose="02040503050406030204" pitchFamily="18" charset="0"/>
                                      <a:ea typeface="Cambria Math" panose="02040503050406030204" pitchFamily="18" charset="0"/>
                                    </a:rPr>
                                    <m:t>∗</m:t>
                                  </m:r>
                                </m:sup>
                              </m:sSup>
                            </m:sub>
                            <m:sup/>
                            <m:e>
                              <m:sSubSup>
                                <m:sSubSupPr>
                                  <m:ctrlPr>
                                    <a:rPr lang="en-US" altLang="zh-CN" b="0" i="1" smtClean="0">
                                      <a:latin typeface="Cambria Math" charset="0"/>
                                    </a:rPr>
                                  </m:ctrlPr>
                                </m:sSubSupPr>
                                <m:e>
                                  <m:r>
                                    <a:rPr lang="zh-CN" altLang="en-US" b="0" i="1" smtClean="0">
                                      <a:latin typeface="Cambria Math" panose="02040503050406030204" pitchFamily="18" charset="0"/>
                                    </a:rPr>
                                    <m:t>𝜔</m:t>
                                  </m:r>
                                </m:e>
                                <m:sub>
                                  <m:r>
                                    <a:rPr lang="en-US" altLang="zh-CN" b="0" i="1" smtClean="0">
                                      <a:latin typeface="Cambria Math" panose="02040503050406030204" pitchFamily="18" charset="0"/>
                                    </a:rPr>
                                    <m:t>𝑔𝑘</m:t>
                                  </m:r>
                                </m:sub>
                                <m:sup>
                                  <m:r>
                                    <a:rPr lang="en-US" altLang="zh-CN" b="0" i="1" smtClean="0">
                                      <a:latin typeface="Cambria Math" panose="02040503050406030204" pitchFamily="18" charset="0"/>
                                    </a:rPr>
                                    <m:t>𝑟</m:t>
                                  </m:r>
                                </m:sup>
                              </m:sSubSup>
                              <m:sSubSup>
                                <m:sSubSupPr>
                                  <m:ctrlPr>
                                    <a:rPr lang="en-US" altLang="zh-CN" b="0" i="1" smtClean="0">
                                      <a:latin typeface="Cambria Math"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𝑔𝑘</m:t>
                                  </m:r>
                                </m:sub>
                                <m:sup>
                                  <m:r>
                                    <a:rPr lang="en-US" altLang="zh-CN" b="0" i="1" smtClean="0">
                                      <a:latin typeface="Cambria Math" panose="02040503050406030204" pitchFamily="18" charset="0"/>
                                    </a:rPr>
                                    <m:t>𝑟</m:t>
                                  </m:r>
                                </m:sup>
                              </m:sSubSup>
                            </m:e>
                          </m:nary>
                        </m:num>
                        <m:den>
                          <m:nary>
                            <m:naryPr>
                              <m:chr m:val="∑"/>
                              <m:supHide m:val="on"/>
                              <m:ctrlPr>
                                <a:rPr lang="en-US" altLang="zh-CN" i="1">
                                  <a:latin typeface="Cambria Math" charset="0"/>
                                </a:rPr>
                              </m:ctrlPr>
                            </m:naryPr>
                            <m:sub>
                              <m:r>
                                <m:rPr>
                                  <m:brk m:alnAt="7"/>
                                </m:rPr>
                                <a:rPr lang="en-US" altLang="zh-CN" i="1">
                                  <a:latin typeface="Cambria Math" panose="02040503050406030204" pitchFamily="18" charset="0"/>
                                </a:rPr>
                                <m:t>𝑔</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𝐺</m:t>
                                  </m:r>
                                </m:e>
                                <m:sup>
                                  <m:r>
                                    <a:rPr lang="en-US" altLang="zh-CN" i="1">
                                      <a:latin typeface="Cambria Math" panose="02040503050406030204" pitchFamily="18" charset="0"/>
                                      <a:ea typeface="Cambria Math" panose="02040503050406030204" pitchFamily="18" charset="0"/>
                                    </a:rPr>
                                    <m:t>∗</m:t>
                                  </m:r>
                                </m:sup>
                              </m:sSup>
                            </m:sub>
                            <m:sup/>
                            <m:e>
                              <m:sSubSup>
                                <m:sSubSupPr>
                                  <m:ctrlPr>
                                    <a:rPr lang="en-US" altLang="zh-CN" i="1">
                                      <a:latin typeface="Cambria Math" charset="0"/>
                                    </a:rPr>
                                  </m:ctrlPr>
                                </m:sSubSupPr>
                                <m:e>
                                  <m:r>
                                    <a:rPr lang="zh-CN" altLang="en-US" i="1">
                                      <a:latin typeface="Cambria Math" panose="02040503050406030204" pitchFamily="18" charset="0"/>
                                    </a:rPr>
                                    <m:t>𝜔</m:t>
                                  </m:r>
                                </m:e>
                                <m:sub>
                                  <m:r>
                                    <a:rPr lang="en-US" altLang="zh-CN" i="1">
                                      <a:latin typeface="Cambria Math" panose="02040503050406030204" pitchFamily="18" charset="0"/>
                                    </a:rPr>
                                    <m:t>𝑔𝑘</m:t>
                                  </m:r>
                                </m:sub>
                                <m:sup>
                                  <m:r>
                                    <a:rPr lang="en-US" altLang="zh-CN" i="1">
                                      <a:latin typeface="Cambria Math" panose="02040503050406030204" pitchFamily="18" charset="0"/>
                                    </a:rPr>
                                    <m:t>𝑟</m:t>
                                  </m:r>
                                </m:sup>
                              </m:sSubSup>
                            </m:e>
                          </m:nary>
                        </m:den>
                      </m:f>
                    </m:oMath>
                  </m:oMathPara>
                </a14:m>
                <a:endParaRPr lang="en-US" altLang="zh-CN" dirty="0" smtClean="0"/>
              </a:p>
              <a:p>
                <a:r>
                  <a:rPr lang="en-US" altLang="zh-CN" dirty="0" smtClean="0"/>
                  <a:t>Where </a:t>
                </a:r>
                <a14:m>
                  <m:oMath xmlns:m="http://schemas.openxmlformats.org/officeDocument/2006/math">
                    <m:sSubSup>
                      <m:sSubSupPr>
                        <m:ctrlPr>
                          <a:rPr lang="en-US" altLang="zh-CN" i="1">
                            <a:latin typeface="Cambria Math" charset="0"/>
                          </a:rPr>
                        </m:ctrlPr>
                      </m:sSubSupPr>
                      <m:e>
                        <m:r>
                          <a:rPr lang="en-US" altLang="zh-CN" i="1">
                            <a:latin typeface="Cambria Math" panose="02040503050406030204" pitchFamily="18" charset="0"/>
                          </a:rPr>
                          <m:t>𝑀</m:t>
                        </m:r>
                      </m:e>
                      <m:sub>
                        <m:r>
                          <a:rPr lang="en-US" altLang="zh-CN" i="1">
                            <a:latin typeface="Cambria Math" panose="02040503050406030204" pitchFamily="18" charset="0"/>
                          </a:rPr>
                          <m:t>𝑔𝑘</m:t>
                        </m:r>
                      </m:sub>
                      <m:sup>
                        <m:r>
                          <a:rPr lang="en-US" altLang="zh-CN" i="1">
                            <a:latin typeface="Cambria Math" panose="02040503050406030204" pitchFamily="18" charset="0"/>
                          </a:rPr>
                          <m:t>𝑟</m:t>
                        </m:r>
                      </m:sup>
                    </m:sSubSup>
                    <m:r>
                      <a:rPr lang="en-US" altLang="zh-CN" b="0" i="1" smtClean="0">
                        <a:latin typeface="Cambria Math" panose="02040503050406030204" pitchFamily="18" charset="0"/>
                      </a:rPr>
                      <m:t>=</m:t>
                    </m:r>
                    <m:f>
                      <m:fPr>
                        <m:ctrlPr>
                          <a:rPr lang="en-US" altLang="zh-CN" b="0" i="1" smtClean="0">
                            <a:latin typeface="Cambria Math" charset="0"/>
                          </a:rPr>
                        </m:ctrlPr>
                      </m:fPr>
                      <m:num>
                        <m:sSub>
                          <m:sSubPr>
                            <m:ctrlPr>
                              <a:rPr lang="en-US" altLang="zh-CN" b="0" i="1" smtClean="0">
                                <a:latin typeface="Cambria Math" charset="0"/>
                              </a:rPr>
                            </m:ctrlPr>
                          </m:sSubPr>
                          <m:e>
                            <m:r>
                              <a:rPr lang="en-US" altLang="zh-CN" b="0" i="1" smtClean="0">
                                <a:latin typeface="Cambria Math" panose="02040503050406030204" pitchFamily="18" charset="0"/>
                              </a:rPr>
                              <m:t>𝑙𝑜𝑔</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𝑔𝑘</m:t>
                            </m:r>
                          </m:sub>
                        </m:sSub>
                        <m:r>
                          <a:rPr lang="en-US" altLang="zh-CN" b="0" i="1" smtClean="0">
                            <a:latin typeface="Cambria Math" panose="02040503050406030204" pitchFamily="18" charset="0"/>
                          </a:rPr>
                          <m:t>/</m:t>
                        </m:r>
                        <m:sSub>
                          <m:sSubPr>
                            <m:ctrlPr>
                              <a:rPr lang="en-US" altLang="zh-CN" b="0" i="1" smtClean="0">
                                <a:latin typeface="Cambria Math"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num>
                      <m:den>
                        <m:sSub>
                          <m:sSubPr>
                            <m:ctrlPr>
                              <a:rPr lang="en-US" altLang="zh-CN" i="1">
                                <a:latin typeface="Cambria Math" charset="0"/>
                              </a:rPr>
                            </m:ctrlPr>
                          </m:sSubPr>
                          <m:e>
                            <m:r>
                              <a:rPr lang="en-US" altLang="zh-CN" i="1">
                                <a:latin typeface="Cambria Math" panose="02040503050406030204" pitchFamily="18" charset="0"/>
                              </a:rPr>
                              <m:t>𝑙𝑜𝑔</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𝑔</m:t>
                            </m:r>
                            <m:r>
                              <a:rPr lang="en-US" altLang="zh-CN" b="0" i="1" smtClean="0">
                                <a:latin typeface="Cambria Math" panose="02040503050406030204" pitchFamily="18" charset="0"/>
                              </a:rPr>
                              <m:t>𝑟</m:t>
                            </m:r>
                          </m:sub>
                        </m:sSub>
                        <m:r>
                          <a:rPr lang="en-US" altLang="zh-CN" i="1">
                            <a:latin typeface="Cambria Math" panose="02040503050406030204" pitchFamily="18" charset="0"/>
                          </a:rPr>
                          <m:t>/</m:t>
                        </m:r>
                        <m:sSub>
                          <m:sSubPr>
                            <m:ctrlPr>
                              <a:rPr lang="en-US" altLang="zh-CN" i="1">
                                <a:latin typeface="Cambria Math" charset="0"/>
                              </a:rPr>
                            </m:ctrlPr>
                          </m:sSubPr>
                          <m:e>
                            <m:r>
                              <a:rPr lang="en-US" altLang="zh-CN" i="1">
                                <a:latin typeface="Cambria Math" panose="02040503050406030204" pitchFamily="18" charset="0"/>
                              </a:rPr>
                              <m:t>𝑁</m:t>
                            </m:r>
                          </m:e>
                          <m:sub>
                            <m:r>
                              <a:rPr lang="en-US" altLang="zh-CN" b="0" i="1" smtClean="0">
                                <a:latin typeface="Cambria Math" panose="02040503050406030204" pitchFamily="18" charset="0"/>
                              </a:rPr>
                              <m:t>𝑟</m:t>
                            </m:r>
                          </m:sub>
                        </m:sSub>
                        <m:r>
                          <a:rPr lang="en-US" altLang="zh-CN" i="1">
                            <a:latin typeface="Cambria Math" panose="02040503050406030204" pitchFamily="18" charset="0"/>
                          </a:rPr>
                          <m:t>)</m:t>
                        </m:r>
                      </m:den>
                    </m:f>
                  </m:oMath>
                </a14:m>
                <a:r>
                  <a:rPr lang="zh-CN" altLang="en-US" dirty="0" smtClean="0"/>
                  <a:t> </a:t>
                </a:r>
                <a:r>
                  <a:rPr lang="en-US" altLang="zh-CN" dirty="0" smtClean="0"/>
                  <a:t>and </a:t>
                </a:r>
                <a14:m>
                  <m:oMath xmlns:m="http://schemas.openxmlformats.org/officeDocument/2006/math">
                    <m:sSubSup>
                      <m:sSubSupPr>
                        <m:ctrlPr>
                          <a:rPr lang="en-US" altLang="zh-CN" i="1">
                            <a:latin typeface="Cambria Math" charset="0"/>
                          </a:rPr>
                        </m:ctrlPr>
                      </m:sSubSupPr>
                      <m:e>
                        <m:r>
                          <a:rPr lang="zh-CN" altLang="en-US" i="1">
                            <a:latin typeface="Cambria Math" panose="02040503050406030204" pitchFamily="18" charset="0"/>
                          </a:rPr>
                          <m:t>𝜔</m:t>
                        </m:r>
                      </m:e>
                      <m:sub>
                        <m:r>
                          <a:rPr lang="en-US" altLang="zh-CN" i="1">
                            <a:latin typeface="Cambria Math" panose="02040503050406030204" pitchFamily="18" charset="0"/>
                          </a:rPr>
                          <m:t>𝑔𝑘</m:t>
                        </m:r>
                      </m:sub>
                      <m:sup>
                        <m:r>
                          <a:rPr lang="en-US" altLang="zh-CN" i="1">
                            <a:latin typeface="Cambria Math" panose="02040503050406030204" pitchFamily="18" charset="0"/>
                          </a:rPr>
                          <m:t>𝑟</m:t>
                        </m:r>
                      </m:sup>
                    </m:sSubSup>
                    <m:r>
                      <a:rPr lang="en-US" altLang="zh-CN" b="0" i="1" smtClean="0">
                        <a:latin typeface="Cambria Math" panose="02040503050406030204" pitchFamily="18" charset="0"/>
                      </a:rPr>
                      <m:t>=</m:t>
                    </m:r>
                    <m:f>
                      <m:fPr>
                        <m:ctrlPr>
                          <a:rPr lang="en-US" altLang="zh-CN" b="0" i="1" smtClean="0">
                            <a:latin typeface="Cambria Math" charset="0"/>
                          </a:rPr>
                        </m:ctrlPr>
                      </m:fPr>
                      <m:num>
                        <m:sSub>
                          <m:sSubPr>
                            <m:ctrlPr>
                              <a:rPr lang="en-US" altLang="zh-CN" b="0" i="1" smtClean="0">
                                <a:latin typeface="Cambria Math"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𝑔𝑘</m:t>
                            </m:r>
                          </m:sub>
                        </m:sSub>
                      </m:num>
                      <m:den>
                        <m:sSub>
                          <m:sSubPr>
                            <m:ctrlPr>
                              <a:rPr lang="en-US" altLang="zh-CN" i="1">
                                <a:latin typeface="Cambria Math"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𝑘</m:t>
                            </m:r>
                          </m:sub>
                        </m:sSub>
                        <m:sSub>
                          <m:sSubPr>
                            <m:ctrlPr>
                              <a:rPr lang="en-US" altLang="zh-CN" i="1">
                                <a:latin typeface="Cambria Math"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𝑔𝑘</m:t>
                            </m:r>
                          </m:sub>
                        </m:sSub>
                      </m:den>
                    </m:f>
                    <m:r>
                      <a:rPr lang="en-US" altLang="zh-CN" b="0" i="1" smtClean="0">
                        <a:latin typeface="Cambria Math" panose="02040503050406030204" pitchFamily="18" charset="0"/>
                      </a:rPr>
                      <m:t>+</m:t>
                    </m:r>
                    <m:f>
                      <m:fPr>
                        <m:ctrlPr>
                          <a:rPr lang="en-US" altLang="zh-CN" i="1">
                            <a:latin typeface="Cambria Math" charset="0"/>
                          </a:rPr>
                        </m:ctrlPr>
                      </m:fPr>
                      <m:num>
                        <m:sSub>
                          <m:sSubPr>
                            <m:ctrlPr>
                              <a:rPr lang="en-US" altLang="zh-CN" i="1">
                                <a:latin typeface="Cambria Math" charset="0"/>
                              </a:rPr>
                            </m:ctrlPr>
                          </m:sSubPr>
                          <m:e>
                            <m:r>
                              <a:rPr lang="en-US" altLang="zh-CN" i="1">
                                <a:latin typeface="Cambria Math" panose="02040503050406030204" pitchFamily="18" charset="0"/>
                              </a:rPr>
                              <m:t>𝑁</m:t>
                            </m:r>
                          </m:e>
                          <m:sub>
                            <m:r>
                              <a:rPr lang="en-US" altLang="zh-CN" b="0" i="1" smtClean="0">
                                <a:latin typeface="Cambria Math" panose="02040503050406030204" pitchFamily="18" charset="0"/>
                              </a:rPr>
                              <m:t>𝑟</m:t>
                            </m:r>
                          </m:sub>
                        </m:sSub>
                        <m:r>
                          <a:rPr lang="en-US" altLang="zh-CN" i="1">
                            <a:latin typeface="Cambria Math" panose="02040503050406030204" pitchFamily="18" charset="0"/>
                          </a:rPr>
                          <m:t>−</m:t>
                        </m:r>
                        <m:sSub>
                          <m:sSubPr>
                            <m:ctrlPr>
                              <a:rPr lang="en-US" altLang="zh-CN" i="1">
                                <a:latin typeface="Cambria Math"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𝑔</m:t>
                            </m:r>
                            <m:r>
                              <a:rPr lang="en-US" altLang="zh-CN" b="0" i="1" smtClean="0">
                                <a:latin typeface="Cambria Math" panose="02040503050406030204" pitchFamily="18" charset="0"/>
                              </a:rPr>
                              <m:t>𝑟</m:t>
                            </m:r>
                          </m:sub>
                        </m:sSub>
                      </m:num>
                      <m:den>
                        <m:sSub>
                          <m:sSubPr>
                            <m:ctrlPr>
                              <a:rPr lang="en-US" altLang="zh-CN" i="1">
                                <a:latin typeface="Cambria Math" charset="0"/>
                              </a:rPr>
                            </m:ctrlPr>
                          </m:sSubPr>
                          <m:e>
                            <m:r>
                              <a:rPr lang="en-US" altLang="zh-CN" i="1">
                                <a:latin typeface="Cambria Math" panose="02040503050406030204" pitchFamily="18" charset="0"/>
                              </a:rPr>
                              <m:t>𝑁</m:t>
                            </m:r>
                          </m:e>
                          <m:sub>
                            <m:r>
                              <a:rPr lang="en-US" altLang="zh-CN" b="0" i="1" smtClean="0">
                                <a:latin typeface="Cambria Math" panose="02040503050406030204" pitchFamily="18" charset="0"/>
                              </a:rPr>
                              <m:t>𝑟</m:t>
                            </m:r>
                          </m:sub>
                        </m:sSub>
                        <m:sSub>
                          <m:sSubPr>
                            <m:ctrlPr>
                              <a:rPr lang="en-US" altLang="zh-CN" i="1">
                                <a:latin typeface="Cambria Math"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𝑔</m:t>
                            </m:r>
                            <m:r>
                              <a:rPr lang="en-US" altLang="zh-CN" b="0" i="1" smtClean="0">
                                <a:latin typeface="Cambria Math" panose="02040503050406030204" pitchFamily="18" charset="0"/>
                              </a:rPr>
                              <m:t>𝑟</m:t>
                            </m:r>
                          </m:sub>
                        </m:sSub>
                      </m:den>
                    </m:f>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2050473"/>
                <a:ext cx="10363200" cy="3893127"/>
              </a:xfrm>
              <a:blipFill>
                <a:blip r:embed="rId2"/>
                <a:stretch>
                  <a:fillRect l="-882" t="-1408" r="-17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73137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Other Between Sample Normalization Methods</a:t>
            </a:r>
            <a:endParaRPr lang="zh-CN" altLang="en-US" dirty="0"/>
          </a:p>
        </p:txBody>
      </p:sp>
      <p:sp>
        <p:nvSpPr>
          <p:cNvPr id="3" name="Content Placeholder 2"/>
          <p:cNvSpPr>
            <a:spLocks noGrp="1"/>
          </p:cNvSpPr>
          <p:nvPr>
            <p:ph idx="1"/>
          </p:nvPr>
        </p:nvSpPr>
        <p:spPr/>
        <p:txBody>
          <a:bodyPr/>
          <a:lstStyle/>
          <a:p>
            <a:r>
              <a:rPr lang="en-US" altLang="zh-CN" dirty="0"/>
              <a:t>• </a:t>
            </a:r>
            <a:r>
              <a:rPr lang="en-US" altLang="zh-CN" dirty="0" err="1" smtClean="0"/>
              <a:t>DESeq</a:t>
            </a:r>
            <a:r>
              <a:rPr lang="en-US" altLang="zh-CN" dirty="0" smtClean="0"/>
              <a:t> normalization (relative log expression)</a:t>
            </a:r>
          </a:p>
          <a:p>
            <a:r>
              <a:rPr lang="en-US" altLang="zh-CN" dirty="0"/>
              <a:t>• </a:t>
            </a:r>
            <a:r>
              <a:rPr lang="en-US" altLang="zh-CN" dirty="0" smtClean="0"/>
              <a:t>Upper </a:t>
            </a:r>
            <a:r>
              <a:rPr lang="en-US" altLang="zh-CN" dirty="0"/>
              <a:t>quantile normalization</a:t>
            </a:r>
          </a:p>
          <a:p>
            <a:endParaRPr lang="zh-CN" altLang="en-US" dirty="0"/>
          </a:p>
        </p:txBody>
      </p:sp>
    </p:spTree>
    <p:extLst>
      <p:ext uri="{BB962C8B-B14F-4D97-AF65-F5344CB8AC3E}">
        <p14:creationId xmlns:p14="http://schemas.microsoft.com/office/powerpoint/2010/main" val="14294620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67062"/>
            <a:ext cx="10363200" cy="1143000"/>
          </a:xfrm>
        </p:spPr>
        <p:txBody>
          <a:bodyPr/>
          <a:lstStyle/>
          <a:p>
            <a:r>
              <a:rPr lang="en-US" dirty="0" smtClean="0"/>
              <a:t>Outline</a:t>
            </a:r>
            <a:endParaRPr lang="en-US" dirty="0"/>
          </a:p>
        </p:txBody>
      </p:sp>
      <p:sp>
        <p:nvSpPr>
          <p:cNvPr id="3" name="Content Placeholder 2"/>
          <p:cNvSpPr>
            <a:spLocks noGrp="1"/>
          </p:cNvSpPr>
          <p:nvPr>
            <p:ph idx="1"/>
          </p:nvPr>
        </p:nvSpPr>
        <p:spPr>
          <a:xfrm>
            <a:off x="914400" y="1480278"/>
            <a:ext cx="10363200" cy="3429000"/>
          </a:xfrm>
        </p:spPr>
        <p:txBody>
          <a:bodyPr/>
          <a:lstStyle/>
          <a:p>
            <a:pPr marL="457200" indent="-457200">
              <a:buFont typeface="+mj-lt"/>
              <a:buAutoNum type="arabicPeriod"/>
            </a:pPr>
            <a:r>
              <a:rPr lang="en-US" dirty="0">
                <a:solidFill>
                  <a:schemeClr val="bg2">
                    <a:lumMod val="60000"/>
                    <a:lumOff val="40000"/>
                  </a:schemeClr>
                </a:solidFill>
              </a:rPr>
              <a:t>Introduction of </a:t>
            </a:r>
            <a:r>
              <a:rPr lang="en-US" dirty="0" smtClean="0">
                <a:solidFill>
                  <a:schemeClr val="bg2">
                    <a:lumMod val="60000"/>
                    <a:lumOff val="40000"/>
                  </a:schemeClr>
                </a:solidFill>
              </a:rPr>
              <a:t>RNA-</a:t>
            </a:r>
            <a:r>
              <a:rPr lang="en-US" dirty="0" err="1" smtClean="0">
                <a:solidFill>
                  <a:schemeClr val="bg2">
                    <a:lumMod val="60000"/>
                    <a:lumOff val="40000"/>
                  </a:schemeClr>
                </a:solidFill>
              </a:rPr>
              <a:t>seq</a:t>
            </a:r>
            <a:endParaRPr lang="en-US" dirty="0" smtClean="0">
              <a:solidFill>
                <a:schemeClr val="bg2">
                  <a:lumMod val="60000"/>
                  <a:lumOff val="40000"/>
                </a:schemeClr>
              </a:solidFill>
            </a:endParaRPr>
          </a:p>
          <a:p>
            <a:pPr marL="457200" indent="-457200">
              <a:buFont typeface="+mj-lt"/>
              <a:buAutoNum type="arabicPeriod"/>
            </a:pPr>
            <a:r>
              <a:rPr lang="en-US" dirty="0" smtClean="0">
                <a:solidFill>
                  <a:schemeClr val="bg2">
                    <a:lumMod val="60000"/>
                    <a:lumOff val="40000"/>
                  </a:schemeClr>
                </a:solidFill>
              </a:rPr>
              <a:t>Project</a:t>
            </a:r>
          </a:p>
          <a:p>
            <a:pPr marL="457200" indent="-457200">
              <a:buFont typeface="+mj-lt"/>
              <a:buAutoNum type="arabicPeriod"/>
            </a:pPr>
            <a:r>
              <a:rPr lang="en-US" dirty="0" smtClean="0">
                <a:solidFill>
                  <a:schemeClr val="bg2">
                    <a:lumMod val="60000"/>
                    <a:lumOff val="40000"/>
                  </a:schemeClr>
                </a:solidFill>
              </a:rPr>
              <a:t>Normalization Methods</a:t>
            </a:r>
          </a:p>
          <a:p>
            <a:pPr marL="457200" indent="-457200">
              <a:buFont typeface="+mj-lt"/>
              <a:buAutoNum type="arabicPeriod"/>
            </a:pPr>
            <a:r>
              <a:rPr lang="en-US" dirty="0" smtClean="0"/>
              <a:t>Differential Expression Analysis</a:t>
            </a:r>
          </a:p>
          <a:p>
            <a:pPr marL="457200" indent="-457200">
              <a:buFont typeface="+mj-lt"/>
              <a:buAutoNum type="arabicPeriod"/>
            </a:pPr>
            <a:r>
              <a:rPr lang="en-US" dirty="0" smtClean="0">
                <a:solidFill>
                  <a:schemeClr val="bg2">
                    <a:lumMod val="60000"/>
                    <a:lumOff val="40000"/>
                  </a:schemeClr>
                </a:solidFill>
              </a:rPr>
              <a:t>R Packages Used for Differential Analysis</a:t>
            </a:r>
          </a:p>
          <a:p>
            <a:pPr marL="457200" indent="-457200">
              <a:buFont typeface="+mj-lt"/>
              <a:buAutoNum type="arabicPeriod"/>
            </a:pPr>
            <a:r>
              <a:rPr lang="en-US" dirty="0" smtClean="0">
                <a:solidFill>
                  <a:schemeClr val="bg2">
                    <a:lumMod val="60000"/>
                    <a:lumOff val="40000"/>
                  </a:schemeClr>
                </a:solidFill>
              </a:rPr>
              <a:t>Preliminary Results</a:t>
            </a:r>
          </a:p>
          <a:p>
            <a:pPr marL="457200" indent="-457200">
              <a:buFont typeface="+mj-lt"/>
              <a:buAutoNum type="arabicPeriod"/>
            </a:pPr>
            <a:r>
              <a:rPr lang="en-US" dirty="0" smtClean="0">
                <a:solidFill>
                  <a:schemeClr val="bg2">
                    <a:lumMod val="60000"/>
                    <a:lumOff val="40000"/>
                  </a:schemeClr>
                </a:solidFill>
              </a:rPr>
              <a:t>Conclusions</a:t>
            </a:r>
          </a:p>
          <a:p>
            <a:pPr marL="457200" indent="-457200">
              <a:buFont typeface="+mj-lt"/>
              <a:buAutoNum type="arabicPeriod"/>
            </a:pPr>
            <a:endParaRPr lang="en-US" dirty="0"/>
          </a:p>
        </p:txBody>
      </p:sp>
      <p:sp>
        <p:nvSpPr>
          <p:cNvPr id="4" name="Content Placeholder 2"/>
          <p:cNvSpPr txBox="1">
            <a:spLocks/>
          </p:cNvSpPr>
          <p:nvPr/>
        </p:nvSpPr>
        <p:spPr>
          <a:xfrm>
            <a:off x="914400" y="1480278"/>
            <a:ext cx="10363200" cy="3429000"/>
          </a:xfrm>
          <a:prstGeom prst="rect">
            <a:avLst/>
          </a:prstGeom>
        </p:spPr>
        <p:txBody>
          <a:bodyPr/>
          <a:lstStyle>
            <a:lvl1pPr marL="342900" indent="-342900" algn="l" rtl="0" eaLnBrk="0" fontAlgn="base" hangingPunct="0">
              <a:spcBef>
                <a:spcPct val="20000"/>
              </a:spcBef>
              <a:spcAft>
                <a:spcPct val="0"/>
              </a:spcAft>
              <a:buClr>
                <a:srgbClr val="FF6600"/>
              </a:buClr>
              <a:defRPr sz="2400" b="0" i="0">
                <a:solidFill>
                  <a:srgbClr val="606060"/>
                </a:solidFill>
                <a:latin typeface="Trebuchet MS"/>
                <a:ea typeface="ＭＳ Ｐゴシック" pitchFamily="122" charset="-128"/>
                <a:cs typeface="Trebuchet MS"/>
              </a:defRPr>
            </a:lvl1pPr>
            <a:lvl2pPr marL="742950" indent="-285750" algn="l" rtl="0" eaLnBrk="0" fontAlgn="base" hangingPunct="0">
              <a:spcBef>
                <a:spcPct val="20000"/>
              </a:spcBef>
              <a:spcAft>
                <a:spcPct val="0"/>
              </a:spcAft>
              <a:buClrTx/>
              <a:buSzPct val="80000"/>
              <a:buFont typeface="Times" pitchFamily="122" charset="0"/>
              <a:buChar char="•"/>
              <a:defRPr sz="2400" b="0" i="0">
                <a:solidFill>
                  <a:srgbClr val="606060"/>
                </a:solidFill>
                <a:latin typeface="Trebuchet MS"/>
                <a:ea typeface="ＭＳ Ｐゴシック" pitchFamily="122" charset="-128"/>
                <a:cs typeface="Trebuchet MS"/>
              </a:defRPr>
            </a:lvl2pPr>
            <a:lvl3pPr marL="1143000" indent="-228600" algn="l" rtl="0" eaLnBrk="0" fontAlgn="base" hangingPunct="0">
              <a:spcBef>
                <a:spcPct val="20000"/>
              </a:spcBef>
              <a:spcAft>
                <a:spcPct val="0"/>
              </a:spcAft>
              <a:buClrTx/>
              <a:buChar char="•"/>
              <a:defRPr sz="2000" b="0" i="0">
                <a:solidFill>
                  <a:srgbClr val="606060"/>
                </a:solidFill>
                <a:latin typeface="Trebuchet MS"/>
                <a:ea typeface="ＭＳ Ｐゴシック" pitchFamily="122" charset="-128"/>
                <a:cs typeface="Trebuchet MS"/>
              </a:defRPr>
            </a:lvl3pPr>
            <a:lvl4pPr marL="1600200" indent="-228600" algn="l" rtl="0" eaLnBrk="0" fontAlgn="base" hangingPunct="0">
              <a:spcBef>
                <a:spcPct val="20000"/>
              </a:spcBef>
              <a:spcAft>
                <a:spcPct val="0"/>
              </a:spcAft>
              <a:buClrTx/>
              <a:buSzPct val="95000"/>
              <a:buFont typeface="Times" pitchFamily="122" charset="0"/>
              <a:buChar char="•"/>
              <a:defRPr sz="2000" b="0" i="0">
                <a:solidFill>
                  <a:srgbClr val="606060"/>
                </a:solidFill>
                <a:latin typeface="Trebuchet MS"/>
                <a:ea typeface="ＭＳ Ｐゴシック" pitchFamily="122" charset="-128"/>
                <a:cs typeface="Trebuchet MS"/>
              </a:defRPr>
            </a:lvl4pPr>
            <a:lvl5pPr marL="2057400" indent="-228600" algn="l" rtl="0" eaLnBrk="0" fontAlgn="base" hangingPunct="0">
              <a:spcBef>
                <a:spcPct val="20000"/>
              </a:spcBef>
              <a:spcAft>
                <a:spcPct val="0"/>
              </a:spcAft>
              <a:buClr>
                <a:schemeClr val="bg1"/>
              </a:buClr>
              <a:defRPr sz="2000" b="0" i="1">
                <a:solidFill>
                  <a:srgbClr val="606060"/>
                </a:solidFill>
                <a:latin typeface="Trebuchet MS"/>
                <a:ea typeface="ＭＳ Ｐゴシック" pitchFamily="122" charset="-128"/>
                <a:cs typeface="Trebuchet MS"/>
              </a:defRPr>
            </a:lvl5pPr>
            <a:lvl6pPr marL="25146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6pPr>
            <a:lvl7pPr marL="29718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7pPr>
            <a:lvl8pPr marL="34290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8pPr>
            <a:lvl9pPr marL="38862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9pPr>
          </a:lstStyle>
          <a:p>
            <a:endParaRPr lang="en-US" kern="0"/>
          </a:p>
        </p:txBody>
      </p:sp>
    </p:spTree>
    <p:extLst>
      <p:ext uri="{BB962C8B-B14F-4D97-AF65-F5344CB8AC3E}">
        <p14:creationId xmlns:p14="http://schemas.microsoft.com/office/powerpoint/2010/main" val="19412513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Binomial </a:t>
            </a:r>
            <a:r>
              <a:rPr lang="en-US" altLang="zh-CN" dirty="0" smtClean="0"/>
              <a:t>distribution and </a:t>
            </a:r>
            <a:r>
              <a:rPr lang="en-US" altLang="zh-CN" dirty="0" smtClean="0"/>
              <a:t>Poisson </a:t>
            </a:r>
            <a:r>
              <a:rPr lang="en-US" altLang="zh-CN" dirty="0" smtClean="0"/>
              <a:t>distribution</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altLang="zh-CN" i="1" smtClean="0">
                            <a:latin typeface="Cambria Math"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𝑖𝑗</m:t>
                        </m:r>
                      </m:sub>
                    </m:sSub>
                  </m:oMath>
                </a14:m>
                <a:r>
                  <a:rPr lang="en-US" altLang="zh-CN" dirty="0" smtClean="0"/>
                  <a:t>, </a:t>
                </a:r>
                <a:r>
                  <a:rPr lang="en-US" altLang="zh-CN" dirty="0"/>
                  <a:t>the c</a:t>
                </a:r>
                <a:r>
                  <a:rPr lang="en-US" altLang="zh-CN" dirty="0" smtClean="0"/>
                  <a:t>ount value for gene </a:t>
                </a:r>
                <a:r>
                  <a:rPr lang="en-US" altLang="zh-CN" dirty="0" err="1" smtClean="0"/>
                  <a:t>i</a:t>
                </a:r>
                <a:r>
                  <a:rPr lang="en-US" altLang="zh-CN" dirty="0" smtClean="0"/>
                  <a:t> in sample j</a:t>
                </a:r>
                <a:endParaRPr lang="en-US" altLang="zh-CN" dirty="0"/>
              </a:p>
              <a:p>
                <a14:m>
                  <m:oMath xmlns:m="http://schemas.openxmlformats.org/officeDocument/2006/math">
                    <m:sSub>
                      <m:sSubPr>
                        <m:ctrlPr>
                          <a:rPr lang="en-US" altLang="zh-CN" b="0" i="1" smtClean="0">
                            <a:latin typeface="Cambria Math"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𝐾</m:t>
                        </m:r>
                      </m:e>
                      <m:sub>
                        <m:r>
                          <a:rPr lang="en-US" altLang="zh-CN" b="0" i="1" smtClean="0">
                            <a:latin typeface="Cambria Math" panose="02040503050406030204" pitchFamily="18" charset="0"/>
                            <a:ea typeface="Cambria Math" panose="02040503050406030204" pitchFamily="18" charset="0"/>
                          </a:rPr>
                          <m:t>𝑖𝑗</m:t>
                        </m:r>
                      </m:sub>
                    </m:sSub>
                    <m:r>
                      <a:rPr lang="en-US" altLang="zh-CN" b="0" i="1" smtClean="0">
                        <a:latin typeface="Cambria Math" panose="02040503050406030204" pitchFamily="18" charset="0"/>
                        <a:ea typeface="Cambria Math" panose="02040503050406030204" pitchFamily="18" charset="0"/>
                      </a:rPr>
                      <m:t> </m:t>
                    </m:r>
                    <m:r>
                      <a:rPr lang="en-US" altLang="zh-CN" i="1" smtClean="0">
                        <a:latin typeface="Cambria Math" panose="02040503050406030204" pitchFamily="18" charset="0"/>
                        <a:ea typeface="Cambria Math" panose="02040503050406030204" pitchFamily="18" charset="0"/>
                      </a:rPr>
                      <m:t>~</m:t>
                    </m:r>
                  </m:oMath>
                </a14:m>
                <a:r>
                  <a:rPr lang="en-US" altLang="zh-CN" dirty="0" smtClean="0"/>
                  <a:t> Bin(n,</a:t>
                </a:r>
                <a14:m>
                  <m:oMath xmlns:m="http://schemas.openxmlformats.org/officeDocument/2006/math">
                    <m:sSub>
                      <m:sSubPr>
                        <m:ctrlPr>
                          <a:rPr lang="en-US" altLang="zh-CN" b="0" i="1" dirty="0" smtClean="0">
                            <a:latin typeface="Cambria Math"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𝑔</m:t>
                        </m:r>
                      </m:sub>
                    </m:sSub>
                    <m:r>
                      <a:rPr lang="en-US" altLang="zh-CN" b="0" i="1" dirty="0" smtClean="0">
                        <a:latin typeface="Cambria Math" panose="02040503050406030204" pitchFamily="18" charset="0"/>
                      </a:rPr>
                      <m:t>)</m:t>
                    </m:r>
                  </m:oMath>
                </a14:m>
                <a:r>
                  <a:rPr lang="en-US" altLang="zh-CN" dirty="0" smtClean="0"/>
                  <a:t> </a:t>
                </a:r>
              </a:p>
              <a:p>
                <a:r>
                  <a:rPr lang="en-US" altLang="zh-CN" dirty="0"/>
                  <a:t>Where n is the total number of sequences </a:t>
                </a:r>
                <a:r>
                  <a:rPr lang="en-US" altLang="zh-CN" dirty="0" smtClean="0"/>
                  <a:t>read </a:t>
                </a:r>
                <a14:m>
                  <m:oMath xmlns:m="http://schemas.openxmlformats.org/officeDocument/2006/math">
                    <m:sSub>
                      <m:sSubPr>
                        <m:ctrlPr>
                          <a:rPr lang="en-US" altLang="zh-CN" i="1" dirty="0" smtClean="0">
                            <a:latin typeface="Cambria Math"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𝑔</m:t>
                        </m:r>
                      </m:sub>
                    </m:sSub>
                  </m:oMath>
                </a14:m>
                <a:r>
                  <a:rPr lang="en-US" altLang="zh-CN" dirty="0" smtClean="0"/>
                  <a:t> (simply p to simplify the notation) is </a:t>
                </a:r>
                <a:r>
                  <a:rPr lang="en-US" altLang="zh-CN" dirty="0"/>
                  <a:t>the probability of </a:t>
                </a:r>
                <a:r>
                  <a:rPr lang="en-US" altLang="zh-CN" dirty="0" smtClean="0"/>
                  <a:t>DNA fragments </a:t>
                </a:r>
                <a:r>
                  <a:rPr lang="en-US" altLang="zh-CN" dirty="0"/>
                  <a:t>arising from the genomic region g</a:t>
                </a:r>
                <a:r>
                  <a:rPr lang="en-US" altLang="zh-CN" dirty="0" smtClean="0"/>
                  <a:t>.</a:t>
                </a:r>
              </a:p>
              <a:p>
                <a:r>
                  <a:rPr lang="pt-BR" altLang="zh-CN" dirty="0" smtClean="0"/>
                  <a:t>P(</a:t>
                </a:r>
                <a14:m>
                  <m:oMath xmlns:m="http://schemas.openxmlformats.org/officeDocument/2006/math">
                    <m:sSub>
                      <m:sSubPr>
                        <m:ctrlPr>
                          <a:rPr lang="en-US" altLang="zh-CN" i="1">
                            <a:latin typeface="Cambria Math"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𝐾</m:t>
                        </m:r>
                      </m:e>
                      <m:sub>
                        <m:r>
                          <a:rPr lang="en-US" altLang="zh-CN" b="0" i="1" smtClean="0">
                            <a:latin typeface="Cambria Math" panose="02040503050406030204" pitchFamily="18" charset="0"/>
                            <a:ea typeface="Cambria Math" panose="02040503050406030204" pitchFamily="18" charset="0"/>
                          </a:rPr>
                          <m:t>𝑖𝑗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r>
                      <a:rPr lang="en-US" altLang="zh-CN" b="0" i="1" smtClean="0">
                        <a:latin typeface="Cambria Math" panose="02040503050406030204" pitchFamily="18" charset="0"/>
                        <a:ea typeface="Cambria Math" panose="02040503050406030204" pitchFamily="18" charset="0"/>
                      </a:rPr>
                      <m:t>)=</m:t>
                    </m:r>
                    <m:d>
                      <m:dPr>
                        <m:ctrlPr>
                          <a:rPr lang="pt-BR" altLang="zh-CN" i="1">
                            <a:latin typeface="Cambria Math" charset="0"/>
                          </a:rPr>
                        </m:ctrlPr>
                      </m:dPr>
                      <m:e>
                        <m:f>
                          <m:fPr>
                            <m:type m:val="noBar"/>
                            <m:ctrlPr>
                              <a:rPr lang="pt-BR" altLang="zh-CN" i="1">
                                <a:latin typeface="Cambria Math" charset="0"/>
                              </a:rPr>
                            </m:ctrlPr>
                          </m:fPr>
                          <m:num>
                            <m:r>
                              <a:rPr lang="pt-BR" altLang="zh-CN" i="1">
                                <a:latin typeface="Cambria Math" panose="02040503050406030204" pitchFamily="18" charset="0"/>
                              </a:rPr>
                              <m:t>𝑛</m:t>
                            </m:r>
                          </m:num>
                          <m:den>
                            <m:r>
                              <a:rPr lang="pt-BR" altLang="zh-CN" i="1">
                                <a:latin typeface="Cambria Math" panose="02040503050406030204" pitchFamily="18" charset="0"/>
                              </a:rPr>
                              <m:t>𝑘</m:t>
                            </m:r>
                          </m:den>
                        </m:f>
                      </m:e>
                    </m:d>
                    <m:sSup>
                      <m:sSupPr>
                        <m:ctrlPr>
                          <a:rPr lang="pt-BR" altLang="zh-CN" i="1">
                            <a:latin typeface="Cambria Math" charset="0"/>
                          </a:rPr>
                        </m:ctrlPr>
                      </m:sSupPr>
                      <m:e>
                        <m:r>
                          <a:rPr lang="en-US" altLang="zh-CN" b="0" i="1" smtClean="0">
                            <a:latin typeface="Cambria Math" panose="02040503050406030204" pitchFamily="18" charset="0"/>
                          </a:rPr>
                          <m:t>𝑝</m:t>
                        </m:r>
                      </m:e>
                      <m:sup>
                        <m:r>
                          <a:rPr lang="pt-BR" altLang="zh-CN" i="1">
                            <a:latin typeface="Cambria Math" panose="02040503050406030204" pitchFamily="18" charset="0"/>
                          </a:rPr>
                          <m:t>𝑘</m:t>
                        </m:r>
                      </m:sup>
                    </m:sSup>
                    <m:sSup>
                      <m:sSupPr>
                        <m:ctrlPr>
                          <a:rPr lang="pt-BR" altLang="zh-CN" i="1">
                            <a:latin typeface="Cambria Math" charset="0"/>
                          </a:rPr>
                        </m:ctrlPr>
                      </m:sSupPr>
                      <m:e>
                        <m:r>
                          <a:rPr lang="en-US" altLang="zh-CN" b="0" i="1" smtClean="0">
                            <a:latin typeface="Cambria Math" panose="02040503050406030204" pitchFamily="18" charset="0"/>
                          </a:rPr>
                          <m:t>(1−</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sup>
                        <m:r>
                          <a:rPr lang="pt-BR" altLang="zh-CN" i="1">
                            <a:latin typeface="Cambria Math" panose="02040503050406030204" pitchFamily="18" charset="0"/>
                          </a:rPr>
                          <m:t>𝑛</m:t>
                        </m:r>
                        <m:r>
                          <a:rPr lang="pt-BR" altLang="zh-CN" i="1">
                            <a:latin typeface="Cambria Math" panose="02040503050406030204" pitchFamily="18" charset="0"/>
                          </a:rPr>
                          <m:t>−</m:t>
                        </m:r>
                        <m:r>
                          <a:rPr lang="pt-BR" altLang="zh-CN" i="1">
                            <a:latin typeface="Cambria Math" panose="02040503050406030204" pitchFamily="18" charset="0"/>
                          </a:rPr>
                          <m:t>𝑘</m:t>
                        </m:r>
                      </m:sup>
                    </m:sSup>
                  </m:oMath>
                </a14:m>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2" t="-1601"/>
                </a:stretch>
              </a:blipFill>
            </p:spPr>
            <p:txBody>
              <a:bodyPr/>
              <a:lstStyle/>
              <a:p>
                <a:r>
                  <a:rPr lang="zh-CN" altLang="en-US">
                    <a:noFill/>
                  </a:rPr>
                  <a:t> </a:t>
                </a:r>
              </a:p>
            </p:txBody>
          </p:sp>
        </mc:Fallback>
      </mc:AlternateContent>
      <p:sp>
        <p:nvSpPr>
          <p:cNvPr id="4" name="TextBox 3"/>
          <p:cNvSpPr txBox="1"/>
          <p:nvPr/>
        </p:nvSpPr>
        <p:spPr>
          <a:xfrm>
            <a:off x="5638800" y="2974109"/>
            <a:ext cx="65" cy="276999"/>
          </a:xfrm>
          <a:prstGeom prst="rect">
            <a:avLst/>
          </a:prstGeom>
          <a:noFill/>
        </p:spPr>
        <p:txBody>
          <a:bodyPr wrap="none" lIns="0" tIns="0" rIns="0" bIns="0" rtlCol="0">
            <a:spAutoFit/>
          </a:bodyPr>
          <a:lstStyle/>
          <a:p>
            <a:endParaRPr lang="zh-CN" altLang="en-US" dirty="0"/>
          </a:p>
        </p:txBody>
      </p:sp>
    </p:spTree>
    <p:extLst>
      <p:ext uri="{BB962C8B-B14F-4D97-AF65-F5344CB8AC3E}">
        <p14:creationId xmlns:p14="http://schemas.microsoft.com/office/powerpoint/2010/main" val="11682474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Binomial </a:t>
            </a:r>
            <a:r>
              <a:rPr lang="en-US" altLang="zh-CN" dirty="0"/>
              <a:t>distribution and </a:t>
            </a:r>
            <a:r>
              <a:rPr lang="en-US" altLang="zh-CN" dirty="0" smtClean="0"/>
              <a:t>Poisson </a:t>
            </a:r>
            <a:r>
              <a:rPr lang="en-US" altLang="zh-CN" dirty="0"/>
              <a:t>distribution</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smtClean="0"/>
                  <a:t>As the number of sequenced reads becomes large and the probability p shrinks, the Binomial distribution can be approximated </a:t>
                </a:r>
                <a:r>
                  <a:rPr lang="en-US" altLang="zh-CN" dirty="0"/>
                  <a:t>by the Poisson </a:t>
                </a:r>
                <a:r>
                  <a:rPr lang="en-US" altLang="zh-CN" dirty="0" smtClean="0"/>
                  <a:t>distribution.</a:t>
                </a:r>
              </a:p>
              <a:p>
                <a:r>
                  <a:rPr lang="pt-BR" altLang="zh-CN" dirty="0"/>
                  <a:t>P(</a:t>
                </a:r>
                <a14:m>
                  <m:oMath xmlns:m="http://schemas.openxmlformats.org/officeDocument/2006/math">
                    <m:sSub>
                      <m:sSubPr>
                        <m:ctrlPr>
                          <a:rPr lang="en-US" altLang="zh-CN" i="1">
                            <a:latin typeface="Cambria Math"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𝐾</m:t>
                        </m:r>
                      </m:e>
                      <m:sub>
                        <m:r>
                          <a:rPr lang="en-US" altLang="zh-CN" b="0" i="1" smtClean="0">
                            <a:latin typeface="Cambria Math" panose="02040503050406030204" pitchFamily="18" charset="0"/>
                            <a:ea typeface="Cambria Math" panose="02040503050406030204" pitchFamily="18" charset="0"/>
                          </a:rPr>
                          <m:t>𝑖𝑗</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d>
                      <m:dPr>
                        <m:ctrlPr>
                          <a:rPr lang="pt-BR" altLang="zh-CN" i="1">
                            <a:latin typeface="Cambria Math" charset="0"/>
                          </a:rPr>
                        </m:ctrlPr>
                      </m:dPr>
                      <m:e>
                        <m:f>
                          <m:fPr>
                            <m:type m:val="noBar"/>
                            <m:ctrlPr>
                              <a:rPr lang="pt-BR" altLang="zh-CN" i="1">
                                <a:latin typeface="Cambria Math" charset="0"/>
                              </a:rPr>
                            </m:ctrlPr>
                          </m:fPr>
                          <m:num>
                            <m:r>
                              <a:rPr lang="pt-BR" altLang="zh-CN" i="1">
                                <a:latin typeface="Cambria Math" panose="02040503050406030204" pitchFamily="18" charset="0"/>
                              </a:rPr>
                              <m:t>𝑛</m:t>
                            </m:r>
                          </m:num>
                          <m:den>
                            <m:r>
                              <a:rPr lang="pt-BR" altLang="zh-CN" i="1">
                                <a:latin typeface="Cambria Math" panose="02040503050406030204" pitchFamily="18" charset="0"/>
                              </a:rPr>
                              <m:t>𝑘</m:t>
                            </m:r>
                          </m:den>
                        </m:f>
                      </m:e>
                    </m:d>
                    <m:sSup>
                      <m:sSupPr>
                        <m:ctrlPr>
                          <a:rPr lang="pt-BR" altLang="zh-CN" i="1">
                            <a:latin typeface="Cambria Math" charset="0"/>
                          </a:rPr>
                        </m:ctrlPr>
                      </m:sSupPr>
                      <m:e>
                        <m:r>
                          <a:rPr lang="en-US" altLang="zh-CN" i="1">
                            <a:latin typeface="Cambria Math" panose="02040503050406030204" pitchFamily="18" charset="0"/>
                          </a:rPr>
                          <m:t>𝑝</m:t>
                        </m:r>
                      </m:e>
                      <m:sup>
                        <m:r>
                          <a:rPr lang="pt-BR" altLang="zh-CN" i="1">
                            <a:latin typeface="Cambria Math" panose="02040503050406030204" pitchFamily="18" charset="0"/>
                          </a:rPr>
                          <m:t>𝑘</m:t>
                        </m:r>
                      </m:sup>
                    </m:sSup>
                    <m:sSup>
                      <m:sSupPr>
                        <m:ctrlPr>
                          <a:rPr lang="pt-BR" altLang="zh-CN" i="1">
                            <a:latin typeface="Cambria Math" charset="0"/>
                          </a:rPr>
                        </m:ctrlPr>
                      </m:sSupPr>
                      <m:e>
                        <m:r>
                          <a:rPr lang="en-US" altLang="zh-CN" i="1">
                            <a:latin typeface="Cambria Math" panose="02040503050406030204" pitchFamily="18" charset="0"/>
                          </a:rPr>
                          <m:t>(1−</m:t>
                        </m:r>
                        <m:r>
                          <a:rPr lang="en-US" altLang="zh-CN" i="1">
                            <a:latin typeface="Cambria Math" panose="02040503050406030204" pitchFamily="18" charset="0"/>
                          </a:rPr>
                          <m:t>𝑝</m:t>
                        </m:r>
                        <m:r>
                          <a:rPr lang="en-US" altLang="zh-CN" i="1">
                            <a:latin typeface="Cambria Math" panose="02040503050406030204" pitchFamily="18" charset="0"/>
                          </a:rPr>
                          <m:t>)</m:t>
                        </m:r>
                      </m:e>
                      <m:sup>
                        <m:r>
                          <a:rPr lang="pt-BR" altLang="zh-CN" i="1">
                            <a:latin typeface="Cambria Math" panose="02040503050406030204" pitchFamily="18" charset="0"/>
                          </a:rPr>
                          <m:t>𝑛</m:t>
                        </m:r>
                        <m:r>
                          <a:rPr lang="pt-BR" altLang="zh-CN" i="1">
                            <a:latin typeface="Cambria Math" panose="02040503050406030204" pitchFamily="18" charset="0"/>
                          </a:rPr>
                          <m:t>−</m:t>
                        </m:r>
                        <m:r>
                          <a:rPr lang="pt-BR" altLang="zh-CN" i="1">
                            <a:latin typeface="Cambria Math" panose="02040503050406030204" pitchFamily="18" charset="0"/>
                          </a:rPr>
                          <m:t>𝑘</m:t>
                        </m:r>
                      </m:sup>
                    </m:sSup>
                  </m:oMath>
                </a14:m>
                <a:endParaRPr lang="en-US" altLang="zh-CN" dirty="0" smtClean="0"/>
              </a:p>
              <a:p>
                <a:r>
                  <a:rPr lang="en-US" altLang="zh-CN" dirty="0"/>
                  <a:t> </a:t>
                </a:r>
                <a:r>
                  <a:rPr lang="en-US" altLang="zh-CN" dirty="0" smtClean="0"/>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smtClean="0"/>
                  <a:t> </a:t>
                </a:r>
                <a14:m>
                  <m:oMath xmlns:m="http://schemas.openxmlformats.org/officeDocument/2006/math">
                    <m:d>
                      <m:dPr>
                        <m:ctrlPr>
                          <a:rPr lang="pt-BR" altLang="zh-CN" i="1">
                            <a:latin typeface="Cambria Math" charset="0"/>
                          </a:rPr>
                        </m:ctrlPr>
                      </m:dPr>
                      <m:e>
                        <m:f>
                          <m:fPr>
                            <m:type m:val="noBar"/>
                            <m:ctrlPr>
                              <a:rPr lang="pt-BR" altLang="zh-CN" i="1">
                                <a:latin typeface="Cambria Math" charset="0"/>
                              </a:rPr>
                            </m:ctrlPr>
                          </m:fPr>
                          <m:num>
                            <m:r>
                              <a:rPr lang="pt-BR" altLang="zh-CN" i="1">
                                <a:latin typeface="Cambria Math" panose="02040503050406030204" pitchFamily="18" charset="0"/>
                              </a:rPr>
                              <m:t>𝑛</m:t>
                            </m:r>
                          </m:num>
                          <m:den>
                            <m:r>
                              <a:rPr lang="pt-BR" altLang="zh-CN" i="1">
                                <a:latin typeface="Cambria Math" panose="02040503050406030204" pitchFamily="18" charset="0"/>
                              </a:rPr>
                              <m:t>𝑘</m:t>
                            </m:r>
                          </m:den>
                        </m:f>
                      </m:e>
                    </m:d>
                    <m:r>
                      <a:rPr lang="en-US" altLang="zh-CN" b="0" i="1" smtClean="0">
                        <a:latin typeface="Cambria Math" panose="02040503050406030204" pitchFamily="18" charset="0"/>
                      </a:rPr>
                      <m:t>(</m:t>
                    </m:r>
                    <m:sSup>
                      <m:sSupPr>
                        <m:ctrlPr>
                          <a:rPr lang="pt-BR" altLang="zh-CN" i="1" smtClean="0">
                            <a:latin typeface="Cambria Math" charset="0"/>
                          </a:rPr>
                        </m:ctrlPr>
                      </m:sSupPr>
                      <m:e>
                        <m:f>
                          <m:fPr>
                            <m:ctrlPr>
                              <a:rPr lang="pt-BR" altLang="zh-CN" i="1" smtClean="0">
                                <a:latin typeface="Cambria Math" charset="0"/>
                              </a:rPr>
                            </m:ctrlPr>
                          </m:fPr>
                          <m:num>
                            <m:r>
                              <a:rPr lang="zh-CN" altLang="pt-BR" i="1" smtClean="0">
                                <a:latin typeface="Cambria Math" panose="02040503050406030204" pitchFamily="18" charset="0"/>
                              </a:rPr>
                              <m:t>𝜆</m:t>
                            </m:r>
                          </m:num>
                          <m:den>
                            <m:r>
                              <a:rPr lang="en-US" altLang="zh-CN" b="0" i="1" smtClean="0">
                                <a:latin typeface="Cambria Math" panose="02040503050406030204" pitchFamily="18" charset="0"/>
                              </a:rPr>
                              <m:t>𝑛</m:t>
                            </m:r>
                          </m:den>
                        </m:f>
                        <m:r>
                          <a:rPr lang="en-US" altLang="zh-CN" b="0" i="1" smtClean="0">
                            <a:latin typeface="Cambria Math" panose="02040503050406030204" pitchFamily="18" charset="0"/>
                          </a:rPr>
                          <m:t>)</m:t>
                        </m:r>
                      </m:e>
                      <m:sup>
                        <m:r>
                          <a:rPr lang="en-US" altLang="zh-CN" b="0" i="1" smtClean="0">
                            <a:latin typeface="Cambria Math" panose="02040503050406030204" pitchFamily="18" charset="0"/>
                          </a:rPr>
                          <m:t>𝑘</m:t>
                        </m:r>
                      </m:sup>
                    </m:sSup>
                    <m:sSup>
                      <m:sSupPr>
                        <m:ctrlPr>
                          <a:rPr lang="pt-BR" altLang="zh-CN" i="1">
                            <a:latin typeface="Cambria Math" charset="0"/>
                          </a:rPr>
                        </m:ctrlPr>
                      </m:sSupPr>
                      <m:e>
                        <m:r>
                          <a:rPr lang="en-US" altLang="zh-CN" i="1">
                            <a:latin typeface="Cambria Math" panose="02040503050406030204" pitchFamily="18" charset="0"/>
                          </a:rPr>
                          <m:t>(1−</m:t>
                        </m:r>
                        <m:f>
                          <m:fPr>
                            <m:ctrlPr>
                              <a:rPr lang="pt-BR" altLang="zh-CN" i="1">
                                <a:latin typeface="Cambria Math" charset="0"/>
                              </a:rPr>
                            </m:ctrlPr>
                          </m:fPr>
                          <m:num>
                            <m:r>
                              <a:rPr lang="zh-CN" altLang="pt-BR" i="1">
                                <a:latin typeface="Cambria Math" panose="02040503050406030204" pitchFamily="18" charset="0"/>
                              </a:rPr>
                              <m:t>𝜆</m:t>
                            </m:r>
                          </m:num>
                          <m:den>
                            <m:r>
                              <a:rPr lang="en-US" altLang="zh-CN" i="1">
                                <a:latin typeface="Cambria Math" panose="02040503050406030204" pitchFamily="18" charset="0"/>
                              </a:rPr>
                              <m:t>𝑛</m:t>
                            </m:r>
                          </m:den>
                        </m:f>
                        <m:r>
                          <a:rPr lang="en-US" altLang="zh-CN" i="1">
                            <a:latin typeface="Cambria Math" panose="02040503050406030204" pitchFamily="18" charset="0"/>
                          </a:rPr>
                          <m:t>)</m:t>
                        </m:r>
                      </m:e>
                      <m:sup>
                        <m:r>
                          <a:rPr lang="pt-BR" altLang="zh-CN" i="1">
                            <a:latin typeface="Cambria Math" panose="02040503050406030204" pitchFamily="18" charset="0"/>
                          </a:rPr>
                          <m:t>𝑛</m:t>
                        </m:r>
                        <m:r>
                          <a:rPr lang="pt-BR" altLang="zh-CN" i="1">
                            <a:latin typeface="Cambria Math" panose="02040503050406030204" pitchFamily="18" charset="0"/>
                          </a:rPr>
                          <m:t>−</m:t>
                        </m:r>
                        <m:r>
                          <a:rPr lang="pt-BR" altLang="zh-CN" i="1">
                            <a:latin typeface="Cambria Math" panose="02040503050406030204" pitchFamily="18" charset="0"/>
                          </a:rPr>
                          <m:t>𝑘</m:t>
                        </m:r>
                      </m:sup>
                    </m:sSup>
                  </m:oMath>
                </a14:m>
                <a:endParaRPr lang="en-US" altLang="zh-CN" dirty="0" smtClean="0"/>
              </a:p>
              <a:p>
                <a:r>
                  <a:rPr lang="en-US" altLang="zh-CN" dirty="0"/>
                  <a:t> </a:t>
                </a:r>
                <a:r>
                  <a:rPr lang="en-US" altLang="zh-CN" dirty="0" smtClean="0"/>
                  <a:t>              </a:t>
                </a:r>
                <a14:m>
                  <m:oMath xmlns:m="http://schemas.openxmlformats.org/officeDocument/2006/math">
                    <m:r>
                      <a:rPr lang="en-US" altLang="zh-CN" i="1">
                        <a:latin typeface="Cambria Math" panose="02040503050406030204" pitchFamily="18" charset="0"/>
                        <a:ea typeface="Cambria Math" panose="02040503050406030204" pitchFamily="18" charset="0"/>
                      </a:rPr>
                      <m:t>=</m:t>
                    </m:r>
                    <m:f>
                      <m:fPr>
                        <m:ctrlPr>
                          <a:rPr lang="en-US" altLang="zh-CN" i="1" smtClean="0">
                            <a:latin typeface="Cambria Math" charset="0"/>
                            <a:ea typeface="Cambria Math" panose="02040503050406030204" pitchFamily="18" charset="0"/>
                          </a:rPr>
                        </m:ctrlPr>
                      </m:fPr>
                      <m:num>
                        <m:sSup>
                          <m:sSupPr>
                            <m:ctrlPr>
                              <a:rPr lang="en-US" altLang="zh-CN" i="1" smtClean="0">
                                <a:latin typeface="Cambria Math" charset="0"/>
                                <a:ea typeface="Cambria Math" panose="02040503050406030204" pitchFamily="18" charset="0"/>
                              </a:rPr>
                            </m:ctrlPr>
                          </m:sSupPr>
                          <m:e>
                            <m:r>
                              <a:rPr lang="zh-CN" altLang="en-US" i="1" smtClean="0">
                                <a:latin typeface="Cambria Math" panose="02040503050406030204" pitchFamily="18" charset="0"/>
                                <a:ea typeface="Cambria Math" panose="02040503050406030204" pitchFamily="18" charset="0"/>
                              </a:rPr>
                              <m:t>𝜆</m:t>
                            </m:r>
                          </m:e>
                          <m:sup>
                            <m:r>
                              <a:rPr lang="en-US" altLang="zh-CN" b="0" i="1" smtClean="0">
                                <a:latin typeface="Cambria Math" panose="02040503050406030204" pitchFamily="18" charset="0"/>
                                <a:ea typeface="Cambria Math" panose="02040503050406030204" pitchFamily="18" charset="0"/>
                              </a:rPr>
                              <m:t>𝑘</m:t>
                            </m:r>
                          </m:sup>
                        </m:sSup>
                      </m:num>
                      <m:den>
                        <m:r>
                          <a:rPr lang="en-US" altLang="zh-CN" b="0" i="1" smtClean="0">
                            <a:latin typeface="Cambria Math" panose="02040503050406030204" pitchFamily="18" charset="0"/>
                            <a:ea typeface="Cambria Math" panose="02040503050406030204" pitchFamily="18" charset="0"/>
                          </a:rPr>
                          <m:t>𝑘</m:t>
                        </m:r>
                        <m:r>
                          <a:rPr lang="en-US" altLang="zh-CN" b="0" i="1" smtClean="0">
                            <a:latin typeface="Cambria Math" panose="02040503050406030204" pitchFamily="18" charset="0"/>
                            <a:ea typeface="Cambria Math" panose="02040503050406030204" pitchFamily="18" charset="0"/>
                          </a:rPr>
                          <m:t>!</m:t>
                        </m:r>
                      </m:den>
                    </m:f>
                    <m:sSup>
                      <m:sSupPr>
                        <m:ctrlPr>
                          <a:rPr lang="en-US" altLang="zh-CN" i="1" smtClean="0">
                            <a:latin typeface="Cambria Math"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𝑒</m:t>
                        </m:r>
                      </m:e>
                      <m:sup>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𝜆</m:t>
                        </m:r>
                      </m:sup>
                    </m:sSup>
                  </m:oMath>
                </a14:m>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2" t="-14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83938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Shot </a:t>
            </a:r>
            <a:r>
              <a:rPr lang="en-US" altLang="zh-CN" dirty="0" smtClean="0"/>
              <a:t>noise</a:t>
            </a:r>
            <a:endParaRPr lang="zh-CN"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lgn="just"/>
                <a:r>
                  <a:rPr lang="en-US" altLang="zh-CN" dirty="0"/>
                  <a:t>• Shot </a:t>
                </a:r>
                <a:r>
                  <a:rPr lang="en-US" altLang="zh-CN" dirty="0" smtClean="0"/>
                  <a:t>noise: the </a:t>
                </a:r>
                <a:r>
                  <a:rPr lang="en-US" altLang="zh-CN" dirty="0"/>
                  <a:t>variance in counts that persists even if everything </a:t>
                </a:r>
                <a:r>
                  <a:rPr lang="en-US" altLang="zh-CN" dirty="0" smtClean="0"/>
                  <a:t>is exactly </a:t>
                </a:r>
                <a:r>
                  <a:rPr lang="en-US" altLang="zh-CN" dirty="0"/>
                  <a:t>equal.</a:t>
                </a:r>
                <a:endParaRPr lang="en-US" altLang="zh-CN" dirty="0" smtClean="0"/>
              </a:p>
              <a:p>
                <a:pPr algn="just"/>
                <a:endParaRPr lang="en-US" altLang="zh-CN" dirty="0" smtClean="0"/>
              </a:p>
              <a:p>
                <a:pPr algn="just"/>
                <a:r>
                  <a:rPr lang="en-US" altLang="zh-CN" dirty="0"/>
                  <a:t>• </a:t>
                </a:r>
                <a:r>
                  <a:rPr lang="en-US" altLang="zh-CN" dirty="0" smtClean="0"/>
                  <a:t>Theoretically </a:t>
                </a:r>
                <a:r>
                  <a:rPr lang="en-US" altLang="zh-CN" dirty="0"/>
                  <a:t>unavoidable </a:t>
                </a:r>
                <a:r>
                  <a:rPr lang="en-US" altLang="zh-CN" dirty="0" smtClean="0"/>
                  <a:t>noise.</a:t>
                </a:r>
              </a:p>
              <a:p>
                <a:pPr algn="just"/>
                <a:r>
                  <a:rPr lang="en-US" altLang="zh-CN" dirty="0"/>
                  <a:t>• Assume </a:t>
                </a:r>
                <a:r>
                  <a:rPr lang="en-US" altLang="zh-CN" dirty="0" smtClean="0"/>
                  <a:t>it follows </a:t>
                </a:r>
                <a:r>
                  <a:rPr lang="en-US" altLang="zh-CN" dirty="0" smtClean="0"/>
                  <a:t>Poisson </a:t>
                </a:r>
                <a:r>
                  <a:rPr lang="en-US" altLang="zh-CN" dirty="0" smtClean="0"/>
                  <a:t>distribution.</a:t>
                </a:r>
              </a:p>
              <a:p>
                <a:pPr algn="just"/>
                <a:endParaRPr lang="en-US" altLang="zh-CN" dirty="0" smtClean="0"/>
              </a:p>
              <a:p>
                <a:pPr algn="just"/>
                <a:r>
                  <a:rPr lang="en-US" altLang="zh-CN" dirty="0"/>
                  <a:t>I</a:t>
                </a:r>
                <a:r>
                  <a:rPr lang="en-US" altLang="zh-CN" dirty="0" smtClean="0"/>
                  <a:t>f </a:t>
                </a:r>
                <a14:m>
                  <m:oMath xmlns:m="http://schemas.openxmlformats.org/officeDocument/2006/math">
                    <m:sSub>
                      <m:sSubPr>
                        <m:ctrlPr>
                          <a:rPr lang="en-US" altLang="zh-CN" i="1">
                            <a:latin typeface="Cambria Math"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𝐾</m:t>
                        </m:r>
                      </m:e>
                      <m:sub>
                        <m:r>
                          <a:rPr lang="en-US" altLang="zh-CN" b="0" i="1" smtClean="0">
                            <a:latin typeface="Cambria Math" panose="02040503050406030204" pitchFamily="18" charset="0"/>
                            <a:ea typeface="Cambria Math" panose="02040503050406030204" pitchFamily="18" charset="0"/>
                          </a:rPr>
                          <m:t>𝑖𝑗</m:t>
                        </m:r>
                      </m:sub>
                    </m:sSub>
                  </m:oMath>
                </a14:m>
                <a:r>
                  <a:rPr lang="en-US" altLang="zh-CN" dirty="0" smtClean="0"/>
                  <a:t> ~ Poisson(</a:t>
                </a:r>
                <a14:m>
                  <m:oMath xmlns:m="http://schemas.openxmlformats.org/officeDocument/2006/math">
                    <m:r>
                      <a:rPr lang="zh-CN" altLang="en-US" i="1" smtClean="0">
                        <a:latin typeface="Cambria Math" panose="02040503050406030204" pitchFamily="18" charset="0"/>
                      </a:rPr>
                      <m:t>𝜆</m:t>
                    </m:r>
                  </m:oMath>
                </a14:m>
                <a:r>
                  <a:rPr lang="en-US" altLang="zh-CN" dirty="0" smtClean="0"/>
                  <a:t>), E</a:t>
                </a:r>
                <a:r>
                  <a:rPr lang="en-US" altLang="zh-CN" dirty="0"/>
                  <a:t>(</a:t>
                </a:r>
                <a14:m>
                  <m:oMath xmlns:m="http://schemas.openxmlformats.org/officeDocument/2006/math">
                    <m:sSub>
                      <m:sSubPr>
                        <m:ctrlPr>
                          <a:rPr lang="en-US" altLang="zh-CN" i="1">
                            <a:latin typeface="Cambria Math"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𝐾</m:t>
                        </m:r>
                      </m:e>
                      <m:sub>
                        <m:r>
                          <a:rPr lang="en-US" altLang="zh-CN" b="0" i="1" smtClean="0">
                            <a:latin typeface="Cambria Math" panose="02040503050406030204" pitchFamily="18" charset="0"/>
                            <a:ea typeface="Cambria Math" panose="02040503050406030204" pitchFamily="18" charset="0"/>
                          </a:rPr>
                          <m:t>𝑖𝑗</m:t>
                        </m:r>
                      </m:sub>
                    </m:sSub>
                  </m:oMath>
                </a14:m>
                <a:r>
                  <a:rPr lang="en-US" altLang="zh-CN" dirty="0"/>
                  <a:t>) = </a:t>
                </a:r>
                <a:r>
                  <a:rPr lang="en-US" altLang="zh-CN" dirty="0" err="1"/>
                  <a:t>Var</a:t>
                </a:r>
                <a:r>
                  <a:rPr lang="en-US" altLang="zh-CN" dirty="0"/>
                  <a:t>(</a:t>
                </a:r>
                <a14:m>
                  <m:oMath xmlns:m="http://schemas.openxmlformats.org/officeDocument/2006/math">
                    <m:sSub>
                      <m:sSubPr>
                        <m:ctrlPr>
                          <a:rPr lang="en-US" altLang="zh-CN" i="1">
                            <a:latin typeface="Cambria Math"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𝐾</m:t>
                        </m:r>
                      </m:e>
                      <m:sub>
                        <m:r>
                          <a:rPr lang="en-US" altLang="zh-CN" b="0" i="1" smtClean="0">
                            <a:latin typeface="Cambria Math" panose="02040503050406030204" pitchFamily="18" charset="0"/>
                            <a:ea typeface="Cambria Math" panose="02040503050406030204" pitchFamily="18" charset="0"/>
                          </a:rPr>
                          <m:t>𝑖𝑗</m:t>
                        </m:r>
                      </m:sub>
                    </m:sSub>
                  </m:oMath>
                </a14:m>
                <a:r>
                  <a:rPr lang="en-US" altLang="zh-CN" dirty="0"/>
                  <a:t>) =</a:t>
                </a:r>
                <a14:m>
                  <m:oMath xmlns:m="http://schemas.openxmlformats.org/officeDocument/2006/math">
                    <m:r>
                      <a:rPr lang="zh-CN" altLang="en-US" i="1">
                        <a:latin typeface="Cambria Math" panose="02040503050406030204" pitchFamily="18" charset="0"/>
                      </a:rPr>
                      <m:t>𝜆</m:t>
                    </m:r>
                  </m:oMath>
                </a14:m>
                <a:endParaRPr lang="zh-CN"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82" t="-1423" r="-882"/>
                </a:stretch>
              </a:blipFill>
            </p:spPr>
            <p:txBody>
              <a:bodyPr/>
              <a:lstStyle/>
              <a:p>
                <a:r>
                  <a:rPr lang="en-US">
                    <a:noFill/>
                  </a:rPr>
                  <a:t> </a:t>
                </a:r>
              </a:p>
            </p:txBody>
          </p:sp>
        </mc:Fallback>
      </mc:AlternateContent>
    </p:spTree>
    <p:extLst>
      <p:ext uri="{BB962C8B-B14F-4D97-AF65-F5344CB8AC3E}">
        <p14:creationId xmlns:p14="http://schemas.microsoft.com/office/powerpoint/2010/main" val="22840603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Biological noise: </a:t>
            </a:r>
            <a:r>
              <a:rPr lang="en-US" altLang="zh-CN" dirty="0" err="1"/>
              <a:t>overdispersion</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smtClean="0"/>
                  <a:t>When the variance in a Poisson model </a:t>
                </a:r>
                <a:r>
                  <a:rPr lang="en-US" altLang="zh-CN" dirty="0"/>
                  <a:t>is greater than the mean, the counts are said to be “</a:t>
                </a:r>
                <a:r>
                  <a:rPr lang="en-US" altLang="zh-CN" dirty="0" err="1"/>
                  <a:t>overdispersed</a:t>
                </a:r>
                <a:r>
                  <a:rPr lang="en-US" altLang="zh-CN" dirty="0"/>
                  <a:t>” </a:t>
                </a:r>
                <a:r>
                  <a:rPr lang="en-US" altLang="zh-CN" dirty="0" smtClean="0"/>
                  <a:t>with respect </a:t>
                </a:r>
                <a:r>
                  <a:rPr lang="en-US" altLang="zh-CN" dirty="0"/>
                  <a:t>to a Poisson </a:t>
                </a:r>
                <a:r>
                  <a:rPr lang="en-US" altLang="zh-CN" dirty="0" smtClean="0"/>
                  <a:t>distribution.</a:t>
                </a:r>
              </a:p>
              <a:p>
                <a:r>
                  <a:rPr lang="en-US" altLang="zh-CN" dirty="0" smtClean="0"/>
                  <a:t>To </a:t>
                </a:r>
                <a:r>
                  <a:rPr lang="en-US" altLang="zh-CN" dirty="0"/>
                  <a:t>model </a:t>
                </a:r>
                <a:r>
                  <a:rPr lang="en-US" altLang="zh-CN" dirty="0" err="1"/>
                  <a:t>overdispersed</a:t>
                </a:r>
                <a:r>
                  <a:rPr lang="en-US" altLang="zh-CN" dirty="0"/>
                  <a:t> counts, the Poisson distribution model can be modified </a:t>
                </a:r>
                <a:r>
                  <a:rPr lang="en-US" altLang="zh-CN" dirty="0" smtClean="0"/>
                  <a:t>as</a:t>
                </a:r>
              </a:p>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ℒ</m:t>
                      </m:r>
                      <m:d>
                        <m:dPr>
                          <m:ctrlPr>
                            <a:rPr lang="en-US" altLang="zh-CN" b="0" i="1" smtClean="0">
                              <a:latin typeface="Cambria Math" charset="0"/>
                              <a:ea typeface="Cambria Math" panose="02040503050406030204" pitchFamily="18" charset="0"/>
                            </a:rPr>
                          </m:ctrlPr>
                        </m:dPr>
                        <m:e>
                          <m:sSub>
                            <m:sSubPr>
                              <m:ctrlPr>
                                <a:rPr lang="en-US" altLang="zh-CN" b="0" i="1" smtClean="0">
                                  <a:latin typeface="Cambria Math"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𝐾</m:t>
                              </m:r>
                            </m:e>
                            <m:sub>
                              <m:r>
                                <a:rPr lang="en-US" altLang="zh-CN" b="0" i="1" smtClean="0">
                                  <a:latin typeface="Cambria Math" panose="02040503050406030204" pitchFamily="18" charset="0"/>
                                  <a:ea typeface="Cambria Math" panose="02040503050406030204" pitchFamily="18" charset="0"/>
                                </a:rPr>
                                <m:t>𝑖𝑗</m:t>
                              </m:r>
                            </m:sub>
                          </m:sSub>
                        </m:e>
                        <m:e>
                          <m:r>
                            <a:rPr lang="zh-CN" altLang="en-US" b="0" i="1" smtClean="0">
                              <a:latin typeface="Cambria Math" panose="02040503050406030204" pitchFamily="18" charset="0"/>
                              <a:ea typeface="Cambria Math" panose="02040503050406030204" pitchFamily="18" charset="0"/>
                            </a:rPr>
                            <m:t>𝜖</m:t>
                          </m:r>
                        </m:e>
                      </m:d>
                      <m:r>
                        <a:rPr lang="en-US" altLang="zh-CN" b="0" i="1" smtClean="0">
                          <a:latin typeface="Cambria Math" panose="02040503050406030204" pitchFamily="18" charset="0"/>
                          <a:ea typeface="Cambria Math" panose="02040503050406030204" pitchFamily="18" charset="0"/>
                        </a:rPr>
                        <m:t> ~ </m:t>
                      </m:r>
                      <m:r>
                        <a:rPr lang="en-US" altLang="zh-CN" b="0" i="1" smtClean="0">
                          <a:latin typeface="Cambria Math" panose="02040503050406030204" pitchFamily="18" charset="0"/>
                          <a:ea typeface="Cambria Math" panose="02040503050406030204" pitchFamily="18" charset="0"/>
                        </a:rPr>
                        <m:t>𝑃𝑜𝑖𝑠𝑠𝑜𝑛</m:t>
                      </m:r>
                      <m:d>
                        <m:dPr>
                          <m:ctrlPr>
                            <a:rPr lang="en-US" altLang="zh-CN" b="0" i="1" smtClean="0">
                              <a:latin typeface="Cambria Math" charset="0"/>
                              <a:ea typeface="Cambria Math" panose="02040503050406030204" pitchFamily="18" charset="0"/>
                            </a:rPr>
                          </m:ctrlPr>
                        </m:dPr>
                        <m:e>
                          <m:r>
                            <a:rPr lang="zh-CN" altLang="en-US" b="0" i="1" smtClean="0">
                              <a:latin typeface="Cambria Math" panose="02040503050406030204" pitchFamily="18" charset="0"/>
                              <a:ea typeface="Cambria Math" panose="02040503050406030204" pitchFamily="18" charset="0"/>
                            </a:rPr>
                            <m:t>𝜃</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𝑤𝑖𝑡h</m:t>
                      </m:r>
                      <m:r>
                        <a:rPr lang="en-US" altLang="zh-CN" b="0" i="1" smtClean="0">
                          <a:latin typeface="Cambria Math" panose="02040503050406030204" pitchFamily="18" charset="0"/>
                          <a:ea typeface="Cambria Math" panose="02040503050406030204" pitchFamily="18" charset="0"/>
                        </a:rPr>
                        <m:t> </m:t>
                      </m:r>
                      <m:r>
                        <a:rPr lang="zh-CN" altLang="en-US" b="0" i="1" smtClean="0">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𝜆𝜖</m:t>
                      </m:r>
                    </m:oMath>
                  </m:oMathPara>
                </a14:m>
                <a:endParaRPr lang="en-US" altLang="zh-CN" dirty="0" smtClean="0"/>
              </a:p>
              <a:p>
                <a:r>
                  <a:rPr lang="en-US" altLang="zh-CN" dirty="0"/>
                  <a:t>where</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zh-CN" altLang="en-US" i="1">
                        <a:latin typeface="Cambria Math" panose="02040503050406030204" pitchFamily="18" charset="0"/>
                        <a:ea typeface="Cambria Math" panose="02040503050406030204" pitchFamily="18" charset="0"/>
                      </a:rPr>
                      <m:t>𝜖</m:t>
                    </m:r>
                  </m:oMath>
                </a14:m>
                <a:r>
                  <a:rPr lang="en-US" altLang="zh-CN" dirty="0"/>
                  <a:t> is a nonnegative multiplicative </a:t>
                </a:r>
                <a:r>
                  <a:rPr lang="en-US" altLang="zh-CN" dirty="0" smtClean="0"/>
                  <a:t>random-effect </a:t>
                </a:r>
                <a:r>
                  <a:rPr lang="en-US" altLang="zh-CN" dirty="0"/>
                  <a:t>term to model individual </a:t>
                </a:r>
                <a:r>
                  <a:rPr lang="en-US" altLang="zh-CN" dirty="0" smtClean="0"/>
                  <a:t>heterogeneity.</a:t>
                </a:r>
                <a:endParaRPr lang="zh-CN" altLang="en-US" dirty="0"/>
              </a:p>
              <a:p>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2" t="-14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53851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71600"/>
            <a:ext cx="10363200" cy="217055"/>
          </a:xfrm>
        </p:spPr>
        <p:txBody>
          <a:bodyPr/>
          <a:lstStyle/>
          <a:p>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34473"/>
                <a:ext cx="10363200" cy="4987636"/>
              </a:xfrm>
            </p:spPr>
            <p:txBody>
              <a:bodyPr/>
              <a:lstStyle/>
              <a:p>
                <a:r>
                  <a:rPr lang="en-US" altLang="zh-CN" dirty="0" smtClean="0"/>
                  <a:t>Assume </a:t>
                </a:r>
                <a14:m>
                  <m:oMath xmlns:m="http://schemas.openxmlformats.org/officeDocument/2006/math">
                    <m:r>
                      <a:rPr lang="zh-CN" altLang="en-US" i="1" smtClean="0">
                        <a:latin typeface="Cambria Math" panose="02040503050406030204" pitchFamily="18" charset="0"/>
                      </a:rPr>
                      <m:t>𝜖</m:t>
                    </m:r>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𝐺𝑎𝑚𝑚𝑎</m:t>
                    </m:r>
                    <m:d>
                      <m:dPr>
                        <m:ctrlPr>
                          <a:rPr lang="en-US" altLang="zh-CN" b="0" i="1" smtClean="0">
                            <a:latin typeface="Cambria Math"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𝑟</m:t>
                        </m:r>
                      </m:e>
                    </m:d>
                    <m:r>
                      <a:rPr lang="en-US" altLang="zh-CN" b="0" i="1" smtClean="0">
                        <a:latin typeface="Cambria Math" panose="02040503050406030204" pitchFamily="18" charset="0"/>
                        <a:ea typeface="Cambria Math" panose="02040503050406030204" pitchFamily="18" charset="0"/>
                      </a:rPr>
                      <m:t>, </m:t>
                    </m:r>
                  </m:oMath>
                </a14:m>
                <a:r>
                  <a:rPr lang="en-US" altLang="zh-CN" b="0" dirty="0" smtClean="0">
                    <a:ea typeface="Cambria Math" panose="02040503050406030204" pitchFamily="18" charset="0"/>
                  </a:rPr>
                  <a:t> then we have </a:t>
                </a:r>
                <a14:m>
                  <m:oMath xmlns:m="http://schemas.openxmlformats.org/officeDocument/2006/math">
                    <m:sSub>
                      <m:sSubPr>
                        <m:ctrlPr>
                          <a:rPr lang="en-US" altLang="zh-CN" b="0" i="1" smtClean="0">
                            <a:latin typeface="Cambria Math"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𝐾</m:t>
                        </m:r>
                      </m:e>
                      <m:sub>
                        <m:r>
                          <a:rPr lang="en-US" altLang="zh-CN" b="0" i="1" smtClean="0">
                            <a:latin typeface="Cambria Math" panose="02040503050406030204" pitchFamily="18" charset="0"/>
                            <a:ea typeface="Cambria Math" panose="02040503050406030204" pitchFamily="18" charset="0"/>
                          </a:rPr>
                          <m:t>𝑖𝑗</m:t>
                        </m:r>
                      </m:sub>
                    </m:sSub>
                    <m:r>
                      <a:rPr lang="en-US" altLang="zh-CN" b="0" i="1" smtClean="0">
                        <a:latin typeface="Cambria Math" panose="02040503050406030204" pitchFamily="18" charset="0"/>
                        <a:ea typeface="Cambria Math" panose="02040503050406030204" pitchFamily="18" charset="0"/>
                      </a:rPr>
                      <m:t> ~ </m:t>
                    </m:r>
                    <m:r>
                      <a:rPr lang="en-US" altLang="zh-CN" b="0" i="1" smtClean="0">
                        <a:latin typeface="Cambria Math" panose="02040503050406030204" pitchFamily="18" charset="0"/>
                        <a:ea typeface="Cambria Math" panose="02040503050406030204" pitchFamily="18" charset="0"/>
                      </a:rPr>
                      <m:t>𝑁𝐵</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𝛼</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r>
                  <a:rPr lang="en-US" altLang="zh-CN" dirty="0" smtClean="0"/>
                  <a:t> (negative binomial distribution).</a:t>
                </a:r>
              </a:p>
              <a:p>
                <a:r>
                  <a:rPr lang="en-US" altLang="zh-CN" dirty="0" smtClean="0"/>
                  <a:t>Probability parameter: </a:t>
                </a:r>
                <a14:m>
                  <m:oMath xmlns:m="http://schemas.openxmlformats.org/officeDocument/2006/math">
                    <m:r>
                      <m:rPr>
                        <m:sty m:val="p"/>
                      </m:rPr>
                      <a:rPr lang="en-US" altLang="zh-CN" b="0" i="0" dirty="0" smtClean="0">
                        <a:latin typeface="Cambria Math" panose="02040503050406030204" pitchFamily="18" charset="0"/>
                      </a:rPr>
                      <m:t>p</m:t>
                    </m:r>
                    <m:r>
                      <a:rPr lang="en-US" altLang="zh-CN" b="0" i="0" dirty="0" smtClean="0">
                        <a:latin typeface="Cambria Math" panose="02040503050406030204" pitchFamily="18" charset="0"/>
                      </a:rPr>
                      <m:t>= </m:t>
                    </m:r>
                    <m:f>
                      <m:fPr>
                        <m:ctrlPr>
                          <a:rPr lang="en-US" altLang="zh-CN" b="0" i="1" dirty="0" smtClean="0">
                            <a:latin typeface="Cambria Math" charset="0"/>
                          </a:rPr>
                        </m:ctrlPr>
                      </m:fPr>
                      <m:num>
                        <m:r>
                          <a:rPr lang="zh-CN" altLang="en-US" b="0" i="1" dirty="0" smtClean="0">
                            <a:latin typeface="Cambria Math" panose="02040503050406030204" pitchFamily="18" charset="0"/>
                          </a:rPr>
                          <m:t>𝜆</m:t>
                        </m:r>
                      </m:num>
                      <m:den>
                        <m:r>
                          <a:rPr lang="zh-CN" altLang="en-US" b="0" i="1" dirty="0" smtClean="0">
                            <a:latin typeface="Cambria Math" panose="02040503050406030204" pitchFamily="18" charset="0"/>
                          </a:rPr>
                          <m:t>𝜆</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𝑟</m:t>
                        </m:r>
                      </m:den>
                    </m:f>
                  </m:oMath>
                </a14:m>
                <a:endParaRPr lang="en-US" altLang="zh-CN" dirty="0" smtClean="0"/>
              </a:p>
              <a:p>
                <a:r>
                  <a:rPr lang="en-US" altLang="zh-CN" dirty="0" smtClean="0"/>
                  <a:t>Dispersion parameter: </a:t>
                </a:r>
                <a14:m>
                  <m:oMath xmlns:m="http://schemas.openxmlformats.org/officeDocument/2006/math">
                    <m:r>
                      <m:rPr>
                        <m:sty m:val="p"/>
                      </m:rPr>
                      <a:rPr lang="el-GR" altLang="zh-CN" i="1" dirty="0" smtClean="0">
                        <a:latin typeface="Cambria Math" panose="02040503050406030204" pitchFamily="18" charset="0"/>
                        <a:ea typeface="Cambria Math" panose="02040503050406030204" pitchFamily="18" charset="0"/>
                      </a:rPr>
                      <m:t>α</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𝑟</m:t>
                    </m:r>
                  </m:oMath>
                </a14:m>
                <a:endParaRPr lang="en-US" altLang="zh-CN" b="0" i="1" dirty="0" smtClean="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rPr>
                        <m:t>𝐸</m:t>
                      </m:r>
                      <m:d>
                        <m:dPr>
                          <m:ctrlPr>
                            <a:rPr lang="en-US" altLang="zh-CN" i="1" dirty="0" smtClean="0">
                              <a:latin typeface="Cambria Math" charset="0"/>
                            </a:rPr>
                          </m:ctrlPr>
                        </m:dPr>
                        <m:e>
                          <m:sSub>
                            <m:sSubPr>
                              <m:ctrlPr>
                                <a:rPr lang="en-US" altLang="zh-CN" i="1" dirty="0" smtClean="0">
                                  <a:latin typeface="Cambria Math" charset="0"/>
                                </a:rPr>
                              </m:ctrlPr>
                            </m:sSubPr>
                            <m:e>
                              <m:r>
                                <a:rPr lang="en-US" altLang="zh-CN" b="0" i="1" dirty="0" smtClean="0">
                                  <a:latin typeface="Cambria Math" panose="02040503050406030204" pitchFamily="18" charset="0"/>
                                </a:rPr>
                                <m:t>𝐾</m:t>
                              </m:r>
                            </m:e>
                            <m:sub>
                              <m:r>
                                <a:rPr lang="en-US" altLang="zh-CN" b="0" i="1" dirty="0" smtClean="0">
                                  <a:latin typeface="Cambria Math" panose="02040503050406030204" pitchFamily="18" charset="0"/>
                                </a:rPr>
                                <m:t>𝑔</m:t>
                              </m:r>
                            </m:sub>
                          </m:sSub>
                        </m:e>
                      </m:d>
                      <m:r>
                        <a:rPr lang="en-US" altLang="zh-CN" i="1" dirty="0" smtClean="0">
                          <a:latin typeface="Cambria Math" panose="02040503050406030204" pitchFamily="18" charset="0"/>
                        </a:rPr>
                        <m:t>= </m:t>
                      </m:r>
                      <m:r>
                        <a:rPr lang="zh-CN" altLang="en-US" i="1" dirty="0" smtClean="0">
                          <a:latin typeface="Cambria Math" panose="02040503050406030204" pitchFamily="18" charset="0"/>
                        </a:rPr>
                        <m:t>𝜆</m:t>
                      </m:r>
                      <m:r>
                        <a:rPr lang="en-US" altLang="zh-CN" i="1" dirty="0" smtClean="0">
                          <a:latin typeface="Cambria Math" panose="02040503050406030204" pitchFamily="18" charset="0"/>
                        </a:rPr>
                        <m:t> </m:t>
                      </m:r>
                      <m:r>
                        <m:rPr>
                          <m:sty m:val="p"/>
                        </m:rPr>
                        <a:rPr lang="en-US" altLang="zh-CN" i="1" dirty="0" smtClean="0">
                          <a:latin typeface="Cambria Math" panose="02040503050406030204" pitchFamily="18" charset="0"/>
                        </a:rPr>
                        <m:t>and</m:t>
                      </m:r>
                      <m:r>
                        <a:rPr lang="en-US" altLang="zh-CN" i="1" dirty="0" smtClean="0">
                          <a:latin typeface="Cambria Math" panose="02040503050406030204" pitchFamily="18" charset="0"/>
                        </a:rPr>
                        <m:t> </m:t>
                      </m:r>
                      <m:r>
                        <m:rPr>
                          <m:sty m:val="p"/>
                        </m:rPr>
                        <a:rPr lang="en-US" altLang="zh-CN" i="1" dirty="0" err="1">
                          <a:latin typeface="Cambria Math" panose="02040503050406030204" pitchFamily="18" charset="0"/>
                        </a:rPr>
                        <m:t>Var</m:t>
                      </m:r>
                      <m:r>
                        <a:rPr lang="en-US" altLang="zh-CN" i="1" dirty="0">
                          <a:latin typeface="Cambria Math" panose="02040503050406030204" pitchFamily="18" charset="0"/>
                        </a:rPr>
                        <m:t>(</m:t>
                      </m:r>
                      <m:sSub>
                        <m:sSubPr>
                          <m:ctrlPr>
                            <a:rPr lang="en-US" altLang="zh-CN" i="1" dirty="0" smtClean="0">
                              <a:latin typeface="Cambria Math" charset="0"/>
                            </a:rPr>
                          </m:ctrlPr>
                        </m:sSubPr>
                        <m:e>
                          <m:r>
                            <a:rPr lang="en-US" altLang="zh-CN" b="0" i="1" dirty="0" smtClean="0">
                              <a:latin typeface="Cambria Math" panose="02040503050406030204" pitchFamily="18" charset="0"/>
                            </a:rPr>
                            <m:t>𝐾</m:t>
                          </m:r>
                        </m:e>
                        <m:sub>
                          <m:r>
                            <a:rPr lang="en-US" altLang="zh-CN" b="0" i="1" dirty="0" smtClean="0">
                              <a:latin typeface="Cambria Math" panose="02040503050406030204" pitchFamily="18" charset="0"/>
                            </a:rPr>
                            <m:t>𝑔</m:t>
                          </m:r>
                        </m:sub>
                      </m:sSub>
                      <m:r>
                        <a:rPr lang="en-US" altLang="zh-CN" i="1" dirty="0">
                          <a:latin typeface="Cambria Math" panose="02040503050406030204" pitchFamily="18" charset="0"/>
                        </a:rPr>
                        <m:t>) = </m:t>
                      </m:r>
                      <m:r>
                        <a:rPr lang="zh-CN" altLang="en-US" i="1" dirty="0" smtClean="0">
                          <a:latin typeface="Cambria Math" panose="02040503050406030204" pitchFamily="18" charset="0"/>
                        </a:rPr>
                        <m:t>𝜆</m:t>
                      </m:r>
                      <m:r>
                        <a:rPr lang="en-US" altLang="zh-CN" i="1" dirty="0">
                          <a:latin typeface="Cambria Math" panose="02040503050406030204" pitchFamily="18" charset="0"/>
                        </a:rPr>
                        <m:t>+ </m:t>
                      </m:r>
                      <m:r>
                        <a:rPr lang="zh-CN" altLang="en-US" i="1" dirty="0" smtClean="0">
                          <a:latin typeface="Cambria Math" panose="02040503050406030204" pitchFamily="18" charset="0"/>
                        </a:rPr>
                        <m:t>𝜙</m:t>
                      </m:r>
                      <m:sSup>
                        <m:sSupPr>
                          <m:ctrlPr>
                            <a:rPr lang="en-US" altLang="zh-CN" i="1" dirty="0" smtClean="0">
                              <a:latin typeface="Cambria Math" charset="0"/>
                            </a:rPr>
                          </m:ctrlPr>
                        </m:sSupPr>
                        <m:e>
                          <m:r>
                            <a:rPr lang="zh-CN" altLang="en-US" i="1" dirty="0" smtClean="0">
                              <a:latin typeface="Cambria Math" panose="02040503050406030204" pitchFamily="18" charset="0"/>
                            </a:rPr>
                            <m:t>𝜆</m:t>
                          </m:r>
                        </m:e>
                        <m:sup>
                          <m:r>
                            <a:rPr lang="en-US" altLang="zh-CN" b="0" i="1" dirty="0" smtClean="0">
                              <a:latin typeface="Cambria Math" panose="02040503050406030204" pitchFamily="18" charset="0"/>
                            </a:rPr>
                            <m:t>2</m:t>
                          </m:r>
                        </m:sup>
                      </m:sSup>
                    </m:oMath>
                  </m:oMathPara>
                </a14:m>
                <a:endParaRPr lang="en-US" altLang="zh-CN" dirty="0" smtClean="0"/>
              </a:p>
              <a:p>
                <a:r>
                  <a:rPr lang="en-US" altLang="zh-CN" dirty="0" smtClean="0"/>
                  <a:t>Where </a:t>
                </a:r>
                <a14:m>
                  <m:oMath xmlns:m="http://schemas.openxmlformats.org/officeDocument/2006/math">
                    <m:r>
                      <a:rPr lang="zh-CN" altLang="en-US" i="1" dirty="0">
                        <a:latin typeface="Cambria Math" panose="02040503050406030204" pitchFamily="18" charset="0"/>
                      </a:rPr>
                      <m:t>𝜙</m:t>
                    </m:r>
                  </m:oMath>
                </a14:m>
                <a:r>
                  <a:rPr lang="en-US" altLang="zh-CN" dirty="0" smtClean="0"/>
                  <a:t>=1/r is the inverse dispersion parameter</a:t>
                </a:r>
              </a:p>
              <a:p>
                <a:endParaRPr lang="en-US" altLang="zh-CN" dirty="0" smtClean="0"/>
              </a:p>
              <a:p>
                <a:r>
                  <a:rPr lang="en-US" altLang="zh-CN" dirty="0" smtClean="0"/>
                  <a:t>Thus </a:t>
                </a:r>
                <a14:m>
                  <m:oMath xmlns:m="http://schemas.openxmlformats.org/officeDocument/2006/math">
                    <m:r>
                      <m:rPr>
                        <m:sty m:val="p"/>
                      </m:rPr>
                      <a:rPr lang="en-US" altLang="zh-CN" i="1" dirty="0">
                        <a:latin typeface="Cambria Math" panose="02040503050406030204" pitchFamily="18" charset="0"/>
                      </a:rPr>
                      <m:t>Var</m:t>
                    </m:r>
                    <m:r>
                      <a:rPr lang="en-US" altLang="zh-CN" i="1" dirty="0">
                        <a:latin typeface="Cambria Math" panose="02040503050406030204" pitchFamily="18" charset="0"/>
                      </a:rPr>
                      <m:t>(</m:t>
                    </m:r>
                    <m:sSub>
                      <m:sSubPr>
                        <m:ctrlPr>
                          <a:rPr lang="en-US" altLang="zh-CN" i="1" dirty="0">
                            <a:latin typeface="Cambria Math" charset="0"/>
                          </a:rPr>
                        </m:ctrlPr>
                      </m:sSubPr>
                      <m:e>
                        <m:r>
                          <a:rPr lang="en-US" altLang="zh-CN" i="1" dirty="0">
                            <a:latin typeface="Cambria Math" panose="02040503050406030204" pitchFamily="18" charset="0"/>
                          </a:rPr>
                          <m:t>𝐾</m:t>
                        </m:r>
                      </m:e>
                      <m:sub>
                        <m:r>
                          <a:rPr lang="en-US" altLang="zh-CN" i="1" dirty="0">
                            <a:latin typeface="Cambria Math" panose="02040503050406030204" pitchFamily="18" charset="0"/>
                          </a:rPr>
                          <m:t>𝑔</m:t>
                        </m:r>
                      </m:sub>
                    </m:sSub>
                    <m:r>
                      <a:rPr lang="en-US" altLang="zh-CN" i="1" dirty="0">
                        <a:latin typeface="Cambria Math" panose="02040503050406030204" pitchFamily="18" charset="0"/>
                      </a:rPr>
                      <m:t>)</m:t>
                    </m:r>
                    <m:r>
                      <a:rPr lang="en-US" altLang="zh-CN" i="1" dirty="0"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r>
                      <a:rPr lang="en-US" altLang="zh-CN" i="1" dirty="0">
                        <a:latin typeface="Cambria Math" panose="02040503050406030204" pitchFamily="18" charset="0"/>
                      </a:rPr>
                      <m:t>𝐸</m:t>
                    </m:r>
                    <m:d>
                      <m:dPr>
                        <m:ctrlPr>
                          <a:rPr lang="en-US" altLang="zh-CN" i="1" dirty="0">
                            <a:latin typeface="Cambria Math" charset="0"/>
                          </a:rPr>
                        </m:ctrlPr>
                      </m:dPr>
                      <m:e>
                        <m:sSub>
                          <m:sSubPr>
                            <m:ctrlPr>
                              <a:rPr lang="en-US" altLang="zh-CN" i="1" dirty="0">
                                <a:latin typeface="Cambria Math" charset="0"/>
                              </a:rPr>
                            </m:ctrlPr>
                          </m:sSubPr>
                          <m:e>
                            <m:r>
                              <a:rPr lang="en-US" altLang="zh-CN" i="1" dirty="0">
                                <a:latin typeface="Cambria Math" panose="02040503050406030204" pitchFamily="18" charset="0"/>
                              </a:rPr>
                              <m:t>𝐾</m:t>
                            </m:r>
                          </m:e>
                          <m:sub>
                            <m:r>
                              <a:rPr lang="en-US" altLang="zh-CN" i="1" dirty="0">
                                <a:latin typeface="Cambria Math" panose="02040503050406030204" pitchFamily="18" charset="0"/>
                              </a:rPr>
                              <m:t>𝑔</m:t>
                            </m:r>
                          </m:sub>
                        </m:sSub>
                      </m:e>
                    </m:d>
                  </m:oMath>
                </a14:m>
                <a:r>
                  <a:rPr lang="en-US" altLang="zh-CN" dirty="0" smtClean="0"/>
                  <a:t> and </a:t>
                </a:r>
                <a:r>
                  <a:rPr lang="en-US" altLang="zh-CN" dirty="0"/>
                  <a:t>we obtain a model for </a:t>
                </a:r>
                <a:r>
                  <a:rPr lang="en-US" altLang="zh-CN" dirty="0" err="1" smtClean="0"/>
                  <a:t>overdispersed</a:t>
                </a:r>
                <a:r>
                  <a:rPr lang="en-US" altLang="zh-CN" dirty="0"/>
                  <a:t> </a:t>
                </a:r>
                <a:r>
                  <a:rPr lang="en-US" altLang="zh-CN" dirty="0" smtClean="0"/>
                  <a:t>counts</a:t>
                </a:r>
                <a:r>
                  <a:rPr lang="en-US" altLang="zh-CN" dirty="0"/>
                  <a:t>.</a:t>
                </a:r>
                <a:endParaRPr lang="en-US" altLang="zh-CN" dirty="0" smtClean="0"/>
              </a:p>
              <a:p>
                <a:r>
                  <a:rPr lang="en-US" altLang="zh-CN" dirty="0" smtClean="0"/>
                  <a:t>Notice </a:t>
                </a:r>
                <a:r>
                  <a:rPr lang="en-US" altLang="zh-CN" dirty="0"/>
                  <a:t>that, as</a:t>
                </a:r>
                <a14:m>
                  <m:oMath xmlns:m="http://schemas.openxmlformats.org/officeDocument/2006/math">
                    <m:r>
                      <a:rPr lang="en-US" altLang="zh-CN" b="0" i="0" dirty="0" smtClean="0">
                        <a:latin typeface="Cambria Math" panose="02040503050406030204" pitchFamily="18" charset="0"/>
                      </a:rPr>
                      <m:t> </m:t>
                    </m:r>
                    <m:r>
                      <a:rPr lang="zh-CN" altLang="en-US" i="1" dirty="0">
                        <a:latin typeface="Cambria Math" panose="02040503050406030204" pitchFamily="18" charset="0"/>
                      </a:rPr>
                      <m:t>𝜙</m:t>
                    </m:r>
                  </m:oMath>
                </a14:m>
                <a:r>
                  <a:rPr lang="en-US" altLang="zh-CN" dirty="0" smtClean="0"/>
                  <a:t> </a:t>
                </a:r>
                <a:r>
                  <a:rPr lang="en-US" altLang="zh-CN" dirty="0"/>
                  <a:t>decreases to 0, the variance of </a:t>
                </a:r>
                <a14:m>
                  <m:oMath xmlns:m="http://schemas.openxmlformats.org/officeDocument/2006/math">
                    <m:sSub>
                      <m:sSubPr>
                        <m:ctrlPr>
                          <a:rPr lang="en-US" altLang="zh-CN" i="1" dirty="0">
                            <a:latin typeface="Cambria Math" charset="0"/>
                          </a:rPr>
                        </m:ctrlPr>
                      </m:sSubPr>
                      <m:e>
                        <m:r>
                          <a:rPr lang="en-US" altLang="zh-CN" i="1" dirty="0">
                            <a:latin typeface="Cambria Math" panose="02040503050406030204" pitchFamily="18" charset="0"/>
                          </a:rPr>
                          <m:t>𝐾</m:t>
                        </m:r>
                      </m:e>
                      <m:sub>
                        <m:r>
                          <a:rPr lang="en-US" altLang="zh-CN" i="1" dirty="0">
                            <a:latin typeface="Cambria Math" panose="02040503050406030204" pitchFamily="18" charset="0"/>
                          </a:rPr>
                          <m:t>𝑔</m:t>
                        </m:r>
                      </m:sub>
                    </m:sSub>
                  </m:oMath>
                </a14:m>
                <a:r>
                  <a:rPr lang="en-US" altLang="zh-CN" dirty="0"/>
                  <a:t> approaches the usual Poisson variance</a:t>
                </a:r>
                <a14:m>
                  <m:oMath xmlns:m="http://schemas.openxmlformats.org/officeDocument/2006/math">
                    <m:r>
                      <a:rPr lang="en-US" altLang="zh-CN" b="0" i="0" dirty="0" smtClean="0">
                        <a:latin typeface="Cambria Math" panose="02040503050406030204" pitchFamily="18" charset="0"/>
                      </a:rPr>
                      <m:t> </m:t>
                    </m:r>
                    <m:r>
                      <a:rPr lang="zh-CN" altLang="en-US" i="1" dirty="0">
                        <a:latin typeface="Cambria Math" panose="02040503050406030204" pitchFamily="18" charset="0"/>
                      </a:rPr>
                      <m:t>𝜆</m:t>
                    </m:r>
                    <m:r>
                      <a:rPr lang="en-US" altLang="zh-CN" b="0" i="1" dirty="0" smtClean="0">
                        <a:latin typeface="Cambria Math" panose="02040503050406030204" pitchFamily="18" charset="0"/>
                      </a:rPr>
                      <m:t>.</m:t>
                    </m:r>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34473"/>
                <a:ext cx="10363200" cy="4987636"/>
              </a:xfrm>
              <a:blipFill>
                <a:blip r:embed="rId2"/>
                <a:stretch>
                  <a:fillRect l="-882" t="-1100" r="-8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34826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67062"/>
            <a:ext cx="10363200" cy="1143000"/>
          </a:xfrm>
        </p:spPr>
        <p:txBody>
          <a:bodyPr/>
          <a:lstStyle/>
          <a:p>
            <a:r>
              <a:rPr lang="en-US" dirty="0" smtClean="0"/>
              <a:t>Outline</a:t>
            </a:r>
            <a:endParaRPr lang="en-US" dirty="0"/>
          </a:p>
        </p:txBody>
      </p:sp>
      <p:sp>
        <p:nvSpPr>
          <p:cNvPr id="3" name="Content Placeholder 2"/>
          <p:cNvSpPr>
            <a:spLocks noGrp="1"/>
          </p:cNvSpPr>
          <p:nvPr>
            <p:ph idx="1"/>
          </p:nvPr>
        </p:nvSpPr>
        <p:spPr>
          <a:xfrm>
            <a:off x="914400" y="1480278"/>
            <a:ext cx="10363200" cy="3429000"/>
          </a:xfrm>
        </p:spPr>
        <p:txBody>
          <a:bodyPr/>
          <a:lstStyle/>
          <a:p>
            <a:pPr marL="457200" indent="-457200">
              <a:buFont typeface="+mj-lt"/>
              <a:buAutoNum type="arabicPeriod"/>
            </a:pPr>
            <a:r>
              <a:rPr lang="en-US" dirty="0">
                <a:solidFill>
                  <a:schemeClr val="bg2">
                    <a:lumMod val="60000"/>
                    <a:lumOff val="40000"/>
                  </a:schemeClr>
                </a:solidFill>
              </a:rPr>
              <a:t>Introduction of RNA-</a:t>
            </a:r>
            <a:r>
              <a:rPr lang="en-US" dirty="0" err="1">
                <a:solidFill>
                  <a:schemeClr val="bg2">
                    <a:lumMod val="60000"/>
                    <a:lumOff val="40000"/>
                  </a:schemeClr>
                </a:solidFill>
              </a:rPr>
              <a:t>seq</a:t>
            </a:r>
            <a:endParaRPr lang="en-US" dirty="0">
              <a:solidFill>
                <a:schemeClr val="bg2">
                  <a:lumMod val="60000"/>
                  <a:lumOff val="40000"/>
                </a:schemeClr>
              </a:solidFill>
            </a:endParaRPr>
          </a:p>
          <a:p>
            <a:pPr marL="457200" indent="-457200">
              <a:buFont typeface="+mj-lt"/>
              <a:buAutoNum type="arabicPeriod"/>
            </a:pPr>
            <a:r>
              <a:rPr lang="en-US" dirty="0" smtClean="0">
                <a:solidFill>
                  <a:schemeClr val="bg2">
                    <a:lumMod val="60000"/>
                    <a:lumOff val="40000"/>
                  </a:schemeClr>
                </a:solidFill>
              </a:rPr>
              <a:t>Project</a:t>
            </a:r>
          </a:p>
          <a:p>
            <a:pPr marL="457200" indent="-457200">
              <a:buFont typeface="+mj-lt"/>
              <a:buAutoNum type="arabicPeriod"/>
            </a:pPr>
            <a:r>
              <a:rPr lang="en-US" dirty="0" smtClean="0">
                <a:solidFill>
                  <a:schemeClr val="bg2">
                    <a:lumMod val="60000"/>
                    <a:lumOff val="40000"/>
                  </a:schemeClr>
                </a:solidFill>
              </a:rPr>
              <a:t>Normalization Methods</a:t>
            </a:r>
          </a:p>
          <a:p>
            <a:pPr marL="457200" indent="-457200">
              <a:buFont typeface="+mj-lt"/>
              <a:buAutoNum type="arabicPeriod"/>
            </a:pPr>
            <a:r>
              <a:rPr lang="en-US" dirty="0" smtClean="0">
                <a:solidFill>
                  <a:schemeClr val="bg2">
                    <a:lumMod val="60000"/>
                    <a:lumOff val="40000"/>
                  </a:schemeClr>
                </a:solidFill>
              </a:rPr>
              <a:t>Differential Expression Analysis</a:t>
            </a:r>
          </a:p>
          <a:p>
            <a:pPr marL="457200" indent="-457200">
              <a:buFont typeface="+mj-lt"/>
              <a:buAutoNum type="arabicPeriod"/>
            </a:pPr>
            <a:r>
              <a:rPr lang="en-US" dirty="0" smtClean="0"/>
              <a:t>R Packages Used for Differential Analysis</a:t>
            </a:r>
          </a:p>
          <a:p>
            <a:pPr marL="457200" indent="-457200">
              <a:buFont typeface="+mj-lt"/>
              <a:buAutoNum type="arabicPeriod"/>
            </a:pPr>
            <a:r>
              <a:rPr lang="en-US" dirty="0" smtClean="0">
                <a:solidFill>
                  <a:schemeClr val="bg2">
                    <a:lumMod val="60000"/>
                    <a:lumOff val="40000"/>
                  </a:schemeClr>
                </a:solidFill>
              </a:rPr>
              <a:t>Preliminary Results</a:t>
            </a:r>
          </a:p>
          <a:p>
            <a:pPr marL="457200" indent="-457200">
              <a:buFont typeface="+mj-lt"/>
              <a:buAutoNum type="arabicPeriod"/>
            </a:pPr>
            <a:r>
              <a:rPr lang="en-US" dirty="0" smtClean="0">
                <a:solidFill>
                  <a:schemeClr val="bg2">
                    <a:lumMod val="60000"/>
                    <a:lumOff val="40000"/>
                  </a:schemeClr>
                </a:solidFill>
              </a:rPr>
              <a:t>Conclusions</a:t>
            </a:r>
          </a:p>
          <a:p>
            <a:pPr marL="457200" indent="-457200">
              <a:buFont typeface="+mj-lt"/>
              <a:buAutoNum type="arabicPeriod"/>
            </a:pPr>
            <a:endParaRPr lang="en-US" dirty="0"/>
          </a:p>
        </p:txBody>
      </p:sp>
      <p:sp>
        <p:nvSpPr>
          <p:cNvPr id="4" name="Content Placeholder 2"/>
          <p:cNvSpPr txBox="1">
            <a:spLocks/>
          </p:cNvSpPr>
          <p:nvPr/>
        </p:nvSpPr>
        <p:spPr>
          <a:xfrm>
            <a:off x="914400" y="1480278"/>
            <a:ext cx="10363200" cy="3429000"/>
          </a:xfrm>
          <a:prstGeom prst="rect">
            <a:avLst/>
          </a:prstGeom>
        </p:spPr>
        <p:txBody>
          <a:bodyPr/>
          <a:lstStyle>
            <a:lvl1pPr marL="342900" indent="-342900" algn="l" rtl="0" eaLnBrk="0" fontAlgn="base" hangingPunct="0">
              <a:spcBef>
                <a:spcPct val="20000"/>
              </a:spcBef>
              <a:spcAft>
                <a:spcPct val="0"/>
              </a:spcAft>
              <a:buClr>
                <a:srgbClr val="FF6600"/>
              </a:buClr>
              <a:defRPr sz="2400" b="0" i="0">
                <a:solidFill>
                  <a:srgbClr val="606060"/>
                </a:solidFill>
                <a:latin typeface="Trebuchet MS"/>
                <a:ea typeface="ＭＳ Ｐゴシック" pitchFamily="122" charset="-128"/>
                <a:cs typeface="Trebuchet MS"/>
              </a:defRPr>
            </a:lvl1pPr>
            <a:lvl2pPr marL="742950" indent="-285750" algn="l" rtl="0" eaLnBrk="0" fontAlgn="base" hangingPunct="0">
              <a:spcBef>
                <a:spcPct val="20000"/>
              </a:spcBef>
              <a:spcAft>
                <a:spcPct val="0"/>
              </a:spcAft>
              <a:buClrTx/>
              <a:buSzPct val="80000"/>
              <a:buFont typeface="Times" pitchFamily="122" charset="0"/>
              <a:buChar char="•"/>
              <a:defRPr sz="2400" b="0" i="0">
                <a:solidFill>
                  <a:srgbClr val="606060"/>
                </a:solidFill>
                <a:latin typeface="Trebuchet MS"/>
                <a:ea typeface="ＭＳ Ｐゴシック" pitchFamily="122" charset="-128"/>
                <a:cs typeface="Trebuchet MS"/>
              </a:defRPr>
            </a:lvl2pPr>
            <a:lvl3pPr marL="1143000" indent="-228600" algn="l" rtl="0" eaLnBrk="0" fontAlgn="base" hangingPunct="0">
              <a:spcBef>
                <a:spcPct val="20000"/>
              </a:spcBef>
              <a:spcAft>
                <a:spcPct val="0"/>
              </a:spcAft>
              <a:buClrTx/>
              <a:buChar char="•"/>
              <a:defRPr sz="2000" b="0" i="0">
                <a:solidFill>
                  <a:srgbClr val="606060"/>
                </a:solidFill>
                <a:latin typeface="Trebuchet MS"/>
                <a:ea typeface="ＭＳ Ｐゴシック" pitchFamily="122" charset="-128"/>
                <a:cs typeface="Trebuchet MS"/>
              </a:defRPr>
            </a:lvl3pPr>
            <a:lvl4pPr marL="1600200" indent="-228600" algn="l" rtl="0" eaLnBrk="0" fontAlgn="base" hangingPunct="0">
              <a:spcBef>
                <a:spcPct val="20000"/>
              </a:spcBef>
              <a:spcAft>
                <a:spcPct val="0"/>
              </a:spcAft>
              <a:buClrTx/>
              <a:buSzPct val="95000"/>
              <a:buFont typeface="Times" pitchFamily="122" charset="0"/>
              <a:buChar char="•"/>
              <a:defRPr sz="2000" b="0" i="0">
                <a:solidFill>
                  <a:srgbClr val="606060"/>
                </a:solidFill>
                <a:latin typeface="Trebuchet MS"/>
                <a:ea typeface="ＭＳ Ｐゴシック" pitchFamily="122" charset="-128"/>
                <a:cs typeface="Trebuchet MS"/>
              </a:defRPr>
            </a:lvl4pPr>
            <a:lvl5pPr marL="2057400" indent="-228600" algn="l" rtl="0" eaLnBrk="0" fontAlgn="base" hangingPunct="0">
              <a:spcBef>
                <a:spcPct val="20000"/>
              </a:spcBef>
              <a:spcAft>
                <a:spcPct val="0"/>
              </a:spcAft>
              <a:buClr>
                <a:schemeClr val="bg1"/>
              </a:buClr>
              <a:defRPr sz="2000" b="0" i="1">
                <a:solidFill>
                  <a:srgbClr val="606060"/>
                </a:solidFill>
                <a:latin typeface="Trebuchet MS"/>
                <a:ea typeface="ＭＳ Ｐゴシック" pitchFamily="122" charset="-128"/>
                <a:cs typeface="Trebuchet MS"/>
              </a:defRPr>
            </a:lvl5pPr>
            <a:lvl6pPr marL="25146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6pPr>
            <a:lvl7pPr marL="29718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7pPr>
            <a:lvl8pPr marL="34290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8pPr>
            <a:lvl9pPr marL="38862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9pPr>
          </a:lstStyle>
          <a:p>
            <a:endParaRPr lang="en-US" kern="0"/>
          </a:p>
        </p:txBody>
      </p:sp>
    </p:spTree>
    <p:extLst>
      <p:ext uri="{BB962C8B-B14F-4D97-AF65-F5344CB8AC3E}">
        <p14:creationId xmlns:p14="http://schemas.microsoft.com/office/powerpoint/2010/main" val="18882157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170180" y="2581910"/>
            <a:ext cx="6014085" cy="4029075"/>
          </a:xfrm>
          <a:prstGeom prst="rect">
            <a:avLst/>
          </a:prstGeom>
        </p:spPr>
      </p:pic>
      <p:sp>
        <p:nvSpPr>
          <p:cNvPr id="5" name="文本框 5"/>
          <p:cNvSpPr txBox="1"/>
          <p:nvPr/>
        </p:nvSpPr>
        <p:spPr>
          <a:xfrm>
            <a:off x="1645920" y="870585"/>
            <a:ext cx="7959090" cy="856615"/>
          </a:xfrm>
          <a:prstGeom prst="rect">
            <a:avLst/>
          </a:prstGeom>
          <a:noFill/>
        </p:spPr>
        <p:txBody>
          <a:bodyPr wrap="square" rtlCol="0">
            <a:spAutoFit/>
          </a:bodyPr>
          <a:lstStyle/>
          <a:p>
            <a:pPr algn="ctr"/>
            <a:r>
              <a:rPr lang="en-US" altLang="zh-CN" sz="2500" u="sng" dirty="0">
                <a:solidFill>
                  <a:schemeClr val="tx1"/>
                </a:solidFill>
                <a:effectLst>
                  <a:outerShdw blurRad="38100" dist="19050" dir="2700000" algn="tl" rotWithShape="0">
                    <a:schemeClr val="dk1">
                      <a:alpha val="40000"/>
                    </a:schemeClr>
                  </a:outerShdw>
                </a:effectLst>
              </a:rPr>
              <a:t>Central dogma of biology</a:t>
            </a:r>
          </a:p>
          <a:p>
            <a:r>
              <a:rPr lang="en-US" altLang="zh-CN" sz="2500" dirty="0">
                <a:solidFill>
                  <a:schemeClr val="tx1"/>
                </a:solidFill>
                <a:effectLst>
                  <a:outerShdw blurRad="38100" dist="19050" dir="2700000" algn="tl" rotWithShape="0">
                    <a:schemeClr val="dk1">
                      <a:alpha val="40000"/>
                    </a:schemeClr>
                  </a:outerShdw>
                </a:effectLst>
              </a:rPr>
              <a:t>DNA  &gt; </a:t>
            </a:r>
            <a:r>
              <a:rPr lang="en-US" altLang="zh-CN" sz="2500" dirty="0" smtClean="0">
                <a:solidFill>
                  <a:schemeClr val="tx1"/>
                </a:solidFill>
                <a:effectLst>
                  <a:outerShdw blurRad="38100" dist="19050" dir="2700000" algn="tl" rotWithShape="0">
                    <a:schemeClr val="dk1">
                      <a:alpha val="40000"/>
                    </a:schemeClr>
                  </a:outerShdw>
                </a:effectLst>
              </a:rPr>
              <a:t>mRNA </a:t>
            </a:r>
            <a:r>
              <a:rPr lang="en-US" altLang="zh-CN" sz="2500" dirty="0">
                <a:solidFill>
                  <a:schemeClr val="tx1"/>
                </a:solidFill>
                <a:effectLst>
                  <a:outerShdw blurRad="38100" dist="19050" dir="2700000" algn="tl" rotWithShape="0">
                    <a:schemeClr val="dk1">
                      <a:alpha val="40000"/>
                    </a:schemeClr>
                  </a:outerShdw>
                </a:effectLst>
              </a:rPr>
              <a:t>&gt; Polypeptide change&gt; Protein</a:t>
            </a:r>
            <a:r>
              <a:rPr lang="en-US" altLang="zh-CN" dirty="0"/>
              <a:t> </a:t>
            </a:r>
          </a:p>
        </p:txBody>
      </p:sp>
      <p:pic>
        <p:nvPicPr>
          <p:cNvPr id="6" name="图片 8"/>
          <p:cNvPicPr>
            <a:picLocks noChangeAspect="1"/>
          </p:cNvPicPr>
          <p:nvPr/>
        </p:nvPicPr>
        <p:blipFill>
          <a:blip r:embed="rId3"/>
          <a:stretch>
            <a:fillRect/>
          </a:stretch>
        </p:blipFill>
        <p:spPr>
          <a:xfrm>
            <a:off x="6290310" y="2814955"/>
            <a:ext cx="5485765" cy="3504565"/>
          </a:xfrm>
          <a:prstGeom prst="rect">
            <a:avLst/>
          </a:prstGeom>
        </p:spPr>
      </p:pic>
    </p:spTree>
    <p:extLst>
      <p:ext uri="{BB962C8B-B14F-4D97-AF65-F5344CB8AC3E}">
        <p14:creationId xmlns:p14="http://schemas.microsoft.com/office/powerpoint/2010/main" val="4202853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limma</a:t>
            </a:r>
            <a:endParaRPr lang="zh-CN" altLang="en-US" dirty="0"/>
          </a:p>
        </p:txBody>
      </p:sp>
      <p:sp>
        <p:nvSpPr>
          <p:cNvPr id="3" name="Content Placeholder 2"/>
          <p:cNvSpPr>
            <a:spLocks noGrp="1"/>
          </p:cNvSpPr>
          <p:nvPr>
            <p:ph idx="1"/>
          </p:nvPr>
        </p:nvSpPr>
        <p:spPr/>
        <p:txBody>
          <a:bodyPr/>
          <a:lstStyle/>
          <a:p>
            <a:r>
              <a:rPr lang="en-US" altLang="zh-CN" dirty="0"/>
              <a:t>• </a:t>
            </a:r>
            <a:r>
              <a:rPr lang="en-US" altLang="zh-CN" dirty="0" smtClean="0"/>
              <a:t>The </a:t>
            </a:r>
            <a:r>
              <a:rPr lang="en-US" altLang="zh-CN" dirty="0" err="1"/>
              <a:t>voom</a:t>
            </a:r>
            <a:r>
              <a:rPr lang="en-US" altLang="zh-CN" dirty="0"/>
              <a:t> </a:t>
            </a:r>
            <a:r>
              <a:rPr lang="en-US" altLang="zh-CN" dirty="0" smtClean="0"/>
              <a:t>transformation is </a:t>
            </a:r>
            <a:r>
              <a:rPr lang="en-US" altLang="zh-CN" dirty="0"/>
              <a:t>applied to the read counts. This converts the counts to log-counts per million with </a:t>
            </a:r>
            <a:r>
              <a:rPr lang="en-US" altLang="zh-CN" dirty="0" smtClean="0"/>
              <a:t>associated precision </a:t>
            </a:r>
            <a:r>
              <a:rPr lang="en-US" altLang="zh-CN" dirty="0"/>
              <a:t>weights.</a:t>
            </a:r>
            <a:endParaRPr lang="en-US" altLang="zh-CN" dirty="0" smtClean="0"/>
          </a:p>
          <a:p>
            <a:r>
              <a:rPr lang="en-US" altLang="zh-CN" dirty="0"/>
              <a:t>• </a:t>
            </a:r>
            <a:r>
              <a:rPr lang="en-US" altLang="zh-CN" dirty="0" smtClean="0"/>
              <a:t>The </a:t>
            </a:r>
            <a:r>
              <a:rPr lang="en-US" altLang="zh-CN" dirty="0"/>
              <a:t>basic statistic used for </a:t>
            </a:r>
            <a:r>
              <a:rPr lang="en-US" altLang="zh-CN" dirty="0" smtClean="0"/>
              <a:t>significance analysis </a:t>
            </a:r>
            <a:r>
              <a:rPr lang="en-US" altLang="zh-CN" dirty="0"/>
              <a:t>is the moderated </a:t>
            </a:r>
            <a:r>
              <a:rPr lang="en-US" altLang="zh-CN" dirty="0" smtClean="0"/>
              <a:t>          t-statistic</a:t>
            </a:r>
            <a:r>
              <a:rPr lang="en-US" altLang="zh-CN" dirty="0"/>
              <a:t>, which is computed for each probe and for each contrast</a:t>
            </a:r>
            <a:r>
              <a:rPr lang="en-US" altLang="zh-CN" dirty="0" smtClean="0"/>
              <a:t>.</a:t>
            </a:r>
            <a:r>
              <a:rPr lang="en-US" altLang="zh-CN" dirty="0"/>
              <a:t> </a:t>
            </a:r>
            <a:r>
              <a:rPr lang="en-US" altLang="zh-CN" dirty="0" smtClean="0"/>
              <a:t>(the </a:t>
            </a:r>
            <a:r>
              <a:rPr lang="en-US" altLang="zh-CN" dirty="0"/>
              <a:t>standard errors have </a:t>
            </a:r>
            <a:r>
              <a:rPr lang="en-US" altLang="zh-CN" dirty="0" smtClean="0"/>
              <a:t>been moderated </a:t>
            </a:r>
            <a:r>
              <a:rPr lang="en-US" altLang="zh-CN" dirty="0"/>
              <a:t>across </a:t>
            </a:r>
            <a:r>
              <a:rPr lang="en-US" altLang="zh-CN" dirty="0" smtClean="0"/>
              <a:t>genes).</a:t>
            </a:r>
          </a:p>
          <a:p>
            <a:r>
              <a:rPr lang="en-US" altLang="zh-CN" dirty="0"/>
              <a:t>• </a:t>
            </a:r>
            <a:r>
              <a:rPr lang="en-US" altLang="zh-CN" dirty="0" err="1" smtClean="0"/>
              <a:t>Benjamini</a:t>
            </a:r>
            <a:r>
              <a:rPr lang="en-US" altLang="zh-CN" dirty="0" smtClean="0"/>
              <a:t> </a:t>
            </a:r>
            <a:r>
              <a:rPr lang="en-US" altLang="zh-CN" dirty="0"/>
              <a:t>and Hochberg's method to control the false </a:t>
            </a:r>
            <a:r>
              <a:rPr lang="en-US" altLang="zh-CN" dirty="0" smtClean="0"/>
              <a:t>discovery rate.</a:t>
            </a:r>
          </a:p>
        </p:txBody>
      </p:sp>
    </p:spTree>
    <p:extLst>
      <p:ext uri="{BB962C8B-B14F-4D97-AF65-F5344CB8AC3E}">
        <p14:creationId xmlns:p14="http://schemas.microsoft.com/office/powerpoint/2010/main" val="39299202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Linear Models</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smtClean="0"/>
                  <a:t>The linear model for gene j has residual variance </a:t>
                </a:r>
                <a14:m>
                  <m:oMath xmlns:m="http://schemas.openxmlformats.org/officeDocument/2006/math">
                    <m:sSubSup>
                      <m:sSubSupPr>
                        <m:ctrlPr>
                          <a:rPr lang="en-US" altLang="zh-CN" i="1" smtClean="0">
                            <a:latin typeface="Cambria Math" charset="0"/>
                          </a:rPr>
                        </m:ctrlPr>
                      </m:sSubSup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2</m:t>
                        </m:r>
                      </m:sup>
                    </m:sSubSup>
                  </m:oMath>
                </a14:m>
                <a:r>
                  <a:rPr lang="en-US" altLang="zh-CN" dirty="0" smtClean="0"/>
                  <a:t> </a:t>
                </a:r>
                <a:r>
                  <a:rPr lang="en-US" altLang="zh-CN" dirty="0"/>
                  <a:t>with sample </a:t>
                </a:r>
                <a:r>
                  <a:rPr lang="en-US" altLang="zh-CN" dirty="0" smtClean="0"/>
                  <a:t>value </a:t>
                </a:r>
                <a14:m>
                  <m:oMath xmlns:m="http://schemas.openxmlformats.org/officeDocument/2006/math">
                    <m:sSubSup>
                      <m:sSubSupPr>
                        <m:ctrlPr>
                          <a:rPr lang="en-US" altLang="zh-CN" i="1" smtClean="0">
                            <a:latin typeface="Cambria Math"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2</m:t>
                        </m:r>
                      </m:sup>
                    </m:sSubSup>
                  </m:oMath>
                </a14:m>
                <a:r>
                  <a:rPr lang="en-US" altLang="zh-CN" dirty="0" smtClean="0"/>
                  <a:t>and </a:t>
                </a:r>
                <a:r>
                  <a:rPr lang="en-US" altLang="zh-CN" dirty="0"/>
                  <a:t>degrees of </a:t>
                </a:r>
                <a:r>
                  <a:rPr lang="en-US" altLang="zh-CN" dirty="0" smtClean="0"/>
                  <a:t>freedom </a:t>
                </a:r>
                <a14:m>
                  <m:oMath xmlns:m="http://schemas.openxmlformats.org/officeDocument/2006/math">
                    <m:sSub>
                      <m:sSubPr>
                        <m:ctrlPr>
                          <a:rPr lang="en-US" altLang="zh-CN" i="1" dirty="0" smtClean="0">
                            <a:latin typeface="Cambria Math"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𝑗</m:t>
                        </m:r>
                      </m:sub>
                    </m:sSub>
                    <m:r>
                      <a:rPr lang="en-US" altLang="zh-CN" i="1" dirty="0">
                        <a:latin typeface="Cambria Math" panose="02040503050406030204" pitchFamily="18" charset="0"/>
                      </a:rPr>
                      <m:t>.</m:t>
                    </m:r>
                  </m:oMath>
                </a14:m>
                <a:endParaRPr lang="en-US" altLang="zh-CN" dirty="0" smtClean="0"/>
              </a:p>
              <a:p>
                <a:r>
                  <a:rPr lang="en-US" altLang="zh-CN" dirty="0"/>
                  <a:t>The covariance matrix of the </a:t>
                </a:r>
                <a:r>
                  <a:rPr lang="en-US" altLang="zh-CN" dirty="0" smtClean="0"/>
                  <a:t>estimated </a:t>
                </a:r>
                <a14:m>
                  <m:oMath xmlns:m="http://schemas.openxmlformats.org/officeDocument/2006/math">
                    <m:acc>
                      <m:accPr>
                        <m:chr m:val="̂"/>
                        <m:ctrlPr>
                          <a:rPr lang="en-US" altLang="zh-CN" i="1" smtClean="0">
                            <a:latin typeface="Cambria Math" charset="0"/>
                          </a:rPr>
                        </m:ctrlPr>
                      </m:accPr>
                      <m:e>
                        <m:sSub>
                          <m:sSubPr>
                            <m:ctrlPr>
                              <a:rPr lang="en-US" altLang="zh-CN" i="1" smtClean="0">
                                <a:latin typeface="Cambria Math" charset="0"/>
                              </a:rPr>
                            </m:ctrlPr>
                          </m:sSubPr>
                          <m:e>
                            <m:r>
                              <a:rPr lang="zh-CN" altLang="en-US" i="1" smtClean="0">
                                <a:latin typeface="Cambria Math" panose="02040503050406030204" pitchFamily="18" charset="0"/>
                              </a:rPr>
                              <m:t>𝛽</m:t>
                            </m:r>
                          </m:e>
                          <m:sub>
                            <m:r>
                              <a:rPr lang="en-US" altLang="zh-CN" b="0" i="1" smtClean="0">
                                <a:latin typeface="Cambria Math" panose="02040503050406030204" pitchFamily="18" charset="0"/>
                              </a:rPr>
                              <m:t>𝑗</m:t>
                            </m:r>
                          </m:sub>
                        </m:sSub>
                      </m:e>
                    </m:acc>
                  </m:oMath>
                </a14:m>
                <a:r>
                  <a:rPr lang="zh-CN" altLang="en-US" dirty="0" smtClean="0"/>
                  <a:t> </a:t>
                </a:r>
                <a:r>
                  <a:rPr lang="en-US" altLang="zh-CN" dirty="0" smtClean="0"/>
                  <a:t>is </a:t>
                </a:r>
                <a14:m>
                  <m:oMath xmlns:m="http://schemas.openxmlformats.org/officeDocument/2006/math">
                    <m:sSubSup>
                      <m:sSubSupPr>
                        <m:ctrlPr>
                          <a:rPr lang="en-US" altLang="zh-CN" i="1">
                            <a:latin typeface="Cambria Math" charset="0"/>
                          </a:rPr>
                        </m:ctrlPr>
                      </m:sSubSupPr>
                      <m:e>
                        <m:r>
                          <a:rPr lang="zh-CN" altLang="en-US" i="1">
                            <a:latin typeface="Cambria Math" panose="02040503050406030204" pitchFamily="18" charset="0"/>
                          </a:rPr>
                          <m:t>𝜎</m:t>
                        </m:r>
                      </m:e>
                      <m:sub>
                        <m:r>
                          <a:rPr lang="en-US" altLang="zh-CN" i="1">
                            <a:latin typeface="Cambria Math" panose="02040503050406030204" pitchFamily="18" charset="0"/>
                          </a:rPr>
                          <m:t>𝑗</m:t>
                        </m:r>
                      </m:sub>
                      <m:sup>
                        <m:r>
                          <a:rPr lang="en-US" altLang="zh-CN" i="1">
                            <a:latin typeface="Cambria Math" panose="02040503050406030204" pitchFamily="18" charset="0"/>
                          </a:rPr>
                          <m:t>2</m:t>
                        </m:r>
                      </m:sup>
                    </m:sSubSup>
                    <m:sSup>
                      <m:sSupPr>
                        <m:ctrlPr>
                          <a:rPr lang="en-US" altLang="zh-CN" b="0" i="1" smtClean="0">
                            <a:latin typeface="Cambria Math" charset="0"/>
                          </a:rPr>
                        </m:ctrlPr>
                      </m:sSupPr>
                      <m:e>
                        <m:sSup>
                          <m:sSupPr>
                            <m:ctrlPr>
                              <a:rPr lang="en-US" altLang="zh-CN" i="1">
                                <a:latin typeface="Cambria Math" charset="0"/>
                              </a:rPr>
                            </m:ctrlPr>
                          </m:sSupPr>
                          <m:e>
                            <m:r>
                              <a:rPr lang="en-US" altLang="zh-CN" i="1">
                                <a:latin typeface="Cambria Math" panose="02040503050406030204" pitchFamily="18" charset="0"/>
                              </a:rPr>
                              <m:t>𝐶</m:t>
                            </m:r>
                          </m:e>
                          <m:sup>
                            <m:r>
                              <a:rPr lang="en-US" altLang="zh-CN" i="1">
                                <a:latin typeface="Cambria Math" panose="02040503050406030204" pitchFamily="18" charset="0"/>
                              </a:rPr>
                              <m:t>𝑇</m:t>
                            </m:r>
                          </m:sup>
                        </m:sSup>
                        <m:r>
                          <a:rPr lang="en-US" altLang="zh-CN" i="1">
                            <a:latin typeface="Cambria Math" panose="02040503050406030204" pitchFamily="18" charset="0"/>
                          </a:rPr>
                          <m:t>(</m:t>
                        </m:r>
                        <m:sSup>
                          <m:sSupPr>
                            <m:ctrlPr>
                              <a:rPr lang="en-US" altLang="zh-CN" i="1">
                                <a:latin typeface="Cambria Math" charset="0"/>
                              </a:rPr>
                            </m:ctrlPr>
                          </m:sSupPr>
                          <m:e>
                            <m:r>
                              <a:rPr lang="en-US" altLang="zh-CN" i="1">
                                <a:latin typeface="Cambria Math" panose="02040503050406030204" pitchFamily="18" charset="0"/>
                              </a:rPr>
                              <m:t>𝑋</m:t>
                            </m:r>
                          </m:e>
                          <m:sup>
                            <m:r>
                              <a:rPr lang="en-US" altLang="zh-CN" i="1">
                                <a:latin typeface="Cambria Math" panose="02040503050406030204" pitchFamily="18" charset="0"/>
                              </a:rPr>
                              <m:t>𝑇</m:t>
                            </m:r>
                          </m:sup>
                        </m:sSup>
                        <m:sSub>
                          <m:sSubPr>
                            <m:ctrlPr>
                              <a:rPr lang="en-US" altLang="zh-CN" i="1">
                                <a:latin typeface="Cambria Math"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sub>
                        </m:sSub>
                        <m:r>
                          <a:rPr lang="en-US" altLang="zh-CN" i="1">
                            <a:latin typeface="Cambria Math" panose="02040503050406030204" pitchFamily="18" charset="0"/>
                          </a:rPr>
                          <m:t>𝑋</m:t>
                        </m:r>
                        <m:r>
                          <a:rPr lang="en-US" altLang="zh-CN" i="1">
                            <a:latin typeface="Cambria Math" panose="02040503050406030204" pitchFamily="18" charset="0"/>
                          </a:rPr>
                          <m:t>)</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𝐶</m:t>
                    </m:r>
                  </m:oMath>
                </a14:m>
                <a:r>
                  <a:rPr lang="zh-CN" altLang="en-US" dirty="0" smtClean="0"/>
                  <a:t> </a:t>
                </a:r>
                <a:r>
                  <a:rPr lang="en-US" altLang="zh-CN" dirty="0" smtClean="0"/>
                  <a:t>where </a:t>
                </a:r>
                <a14:m>
                  <m:oMath xmlns:m="http://schemas.openxmlformats.org/officeDocument/2006/math">
                    <m:sSub>
                      <m:sSubPr>
                        <m:ctrlPr>
                          <a:rPr lang="en-US" altLang="zh-CN" i="1" smtClean="0">
                            <a:latin typeface="Cambria Math"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𝑗</m:t>
                        </m:r>
                      </m:sub>
                    </m:sSub>
                  </m:oMath>
                </a14:m>
                <a:r>
                  <a:rPr lang="zh-CN" altLang="en-US" dirty="0" smtClean="0"/>
                  <a:t> </a:t>
                </a:r>
                <a:r>
                  <a:rPr lang="en-US" altLang="zh-CN" dirty="0" smtClean="0"/>
                  <a:t>is the weight matrix.</a:t>
                </a:r>
              </a:p>
              <a:p>
                <a14:m>
                  <m:oMath xmlns:m="http://schemas.openxmlformats.org/officeDocument/2006/math">
                    <m:sSup>
                      <m:sSupPr>
                        <m:ctrlPr>
                          <a:rPr lang="en-US" altLang="zh-CN" i="1">
                            <a:latin typeface="Cambria Math" charset="0"/>
                          </a:rPr>
                        </m:ctrlPr>
                      </m:sSupPr>
                      <m:e>
                        <m:sSup>
                          <m:sSupPr>
                            <m:ctrlPr>
                              <a:rPr lang="en-US" altLang="zh-CN" i="1">
                                <a:latin typeface="Cambria Math" charset="0"/>
                              </a:rPr>
                            </m:ctrlPr>
                          </m:sSupPr>
                          <m:e>
                            <m:r>
                              <a:rPr lang="en-US" altLang="zh-CN" i="1">
                                <a:latin typeface="Cambria Math" panose="02040503050406030204" pitchFamily="18" charset="0"/>
                              </a:rPr>
                              <m:t>𝐶</m:t>
                            </m:r>
                          </m:e>
                          <m:sup>
                            <m:r>
                              <a:rPr lang="en-US" altLang="zh-CN" i="1">
                                <a:latin typeface="Cambria Math" panose="02040503050406030204" pitchFamily="18" charset="0"/>
                              </a:rPr>
                              <m:t>𝑇</m:t>
                            </m:r>
                          </m:sup>
                        </m:sSup>
                        <m:r>
                          <a:rPr lang="en-US" altLang="zh-CN" i="1">
                            <a:latin typeface="Cambria Math" panose="02040503050406030204" pitchFamily="18" charset="0"/>
                          </a:rPr>
                          <m:t>(</m:t>
                        </m:r>
                        <m:sSup>
                          <m:sSupPr>
                            <m:ctrlPr>
                              <a:rPr lang="en-US" altLang="zh-CN" i="1">
                                <a:latin typeface="Cambria Math" charset="0"/>
                              </a:rPr>
                            </m:ctrlPr>
                          </m:sSupPr>
                          <m:e>
                            <m:r>
                              <a:rPr lang="en-US" altLang="zh-CN" i="1">
                                <a:latin typeface="Cambria Math" panose="02040503050406030204" pitchFamily="18" charset="0"/>
                              </a:rPr>
                              <m:t>𝑋</m:t>
                            </m:r>
                          </m:e>
                          <m:sup>
                            <m:r>
                              <a:rPr lang="en-US" altLang="zh-CN" i="1">
                                <a:latin typeface="Cambria Math" panose="02040503050406030204" pitchFamily="18" charset="0"/>
                              </a:rPr>
                              <m:t>𝑇</m:t>
                            </m:r>
                          </m:sup>
                        </m:sSup>
                        <m:sSub>
                          <m:sSubPr>
                            <m:ctrlPr>
                              <a:rPr lang="en-US" altLang="zh-CN" i="1">
                                <a:latin typeface="Cambria Math"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sub>
                        </m:sSub>
                        <m:r>
                          <a:rPr lang="en-US" altLang="zh-CN" i="1">
                            <a:latin typeface="Cambria Math" panose="02040503050406030204" pitchFamily="18" charset="0"/>
                          </a:rPr>
                          <m:t>𝑋</m:t>
                        </m:r>
                        <m:r>
                          <a:rPr lang="en-US" altLang="zh-CN" i="1">
                            <a:latin typeface="Cambria Math" panose="02040503050406030204" pitchFamily="18" charset="0"/>
                          </a:rPr>
                          <m:t>)</m:t>
                        </m:r>
                      </m:e>
                      <m:sup>
                        <m:r>
                          <a:rPr lang="en-US" altLang="zh-CN" i="1">
                            <a:latin typeface="Cambria Math" panose="02040503050406030204" pitchFamily="18" charset="0"/>
                          </a:rPr>
                          <m:t>−1</m:t>
                        </m:r>
                      </m:sup>
                    </m:sSup>
                    <m:r>
                      <a:rPr lang="en-US" altLang="zh-CN" i="1">
                        <a:latin typeface="Cambria Math" panose="02040503050406030204" pitchFamily="18" charset="0"/>
                      </a:rPr>
                      <m:t>𝐶</m:t>
                    </m:r>
                  </m:oMath>
                </a14:m>
                <a:r>
                  <a:rPr lang="zh-CN" altLang="en-US" dirty="0"/>
                  <a:t> </a:t>
                </a:r>
                <a:r>
                  <a:rPr lang="en-US" altLang="zh-CN" dirty="0"/>
                  <a:t>are called </a:t>
                </a:r>
                <a:r>
                  <a:rPr lang="en-US" altLang="zh-CN" dirty="0" smtClean="0"/>
                  <a:t>unscaled </a:t>
                </a:r>
                <a:r>
                  <a:rPr lang="en-US" altLang="zh-CN" dirty="0"/>
                  <a:t>standard </a:t>
                </a:r>
                <a:r>
                  <a:rPr lang="en-US" altLang="zh-CN" dirty="0" smtClean="0"/>
                  <a:t>deviations.</a:t>
                </a:r>
              </a:p>
              <a:p>
                <a:r>
                  <a:rPr lang="en-US" altLang="zh-CN" dirty="0"/>
                  <a:t>The ordinary t-statistic for the kth contrast for gene j </a:t>
                </a:r>
                <a:r>
                  <a:rPr lang="en-US" altLang="zh-CN" dirty="0" smtClean="0"/>
                  <a:t>is </a:t>
                </a:r>
                <a14:m>
                  <m:oMath xmlns:m="http://schemas.openxmlformats.org/officeDocument/2006/math">
                    <m:sSub>
                      <m:sSubPr>
                        <m:ctrlPr>
                          <a:rPr lang="en-US" altLang="zh-CN" i="1" smtClean="0">
                            <a:latin typeface="Cambria Math"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𝑗𝑘</m:t>
                        </m:r>
                        <m:r>
                          <a:rPr lang="en-US" altLang="zh-CN" b="0" i="1" smtClean="0">
                            <a:latin typeface="Cambria Math" panose="02040503050406030204" pitchFamily="18" charset="0"/>
                          </a:rPr>
                          <m:t>=</m:t>
                        </m:r>
                      </m:sub>
                    </m:sSub>
                    <m:sSub>
                      <m:sSubPr>
                        <m:ctrlPr>
                          <a:rPr lang="en-US" altLang="zh-CN" i="1" smtClean="0">
                            <a:latin typeface="Cambria Math" charset="0"/>
                          </a:rPr>
                        </m:ctrlPr>
                      </m:sSubPr>
                      <m:e>
                        <m:acc>
                          <m:accPr>
                            <m:chr m:val="̂"/>
                            <m:ctrlPr>
                              <a:rPr lang="en-US" altLang="zh-CN" i="1" smtClean="0">
                                <a:latin typeface="Cambria Math" charset="0"/>
                              </a:rPr>
                            </m:ctrlPr>
                          </m:accPr>
                          <m:e>
                            <m:r>
                              <a:rPr lang="zh-CN" altLang="en-US" i="1" smtClean="0">
                                <a:latin typeface="Cambria Math" panose="02040503050406030204" pitchFamily="18" charset="0"/>
                              </a:rPr>
                              <m:t>𝛽</m:t>
                            </m:r>
                          </m:e>
                        </m:acc>
                      </m:e>
                      <m:sub>
                        <m:r>
                          <a:rPr lang="en-US" altLang="zh-CN" b="0" i="1" smtClean="0">
                            <a:latin typeface="Cambria Math" panose="02040503050406030204" pitchFamily="18" charset="0"/>
                          </a:rPr>
                          <m:t>𝑗𝑘</m:t>
                        </m:r>
                      </m:sub>
                    </m:sSub>
                    <m:r>
                      <a:rPr lang="en-US" altLang="zh-CN" b="0" i="1" smtClean="0">
                        <a:latin typeface="Cambria Math" panose="02040503050406030204" pitchFamily="18" charset="0"/>
                      </a:rPr>
                      <m:t>/(</m:t>
                    </m:r>
                    <m:sSub>
                      <m:sSubPr>
                        <m:ctrlPr>
                          <a:rPr lang="en-US" altLang="zh-CN" b="0" i="1" smtClean="0">
                            <a:latin typeface="Cambria Math"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𝑗𝑘</m:t>
                        </m:r>
                      </m:sub>
                    </m:sSub>
                    <m:sSub>
                      <m:sSubPr>
                        <m:ctrlPr>
                          <a:rPr lang="en-US" altLang="zh-CN" b="0" i="1" smtClean="0">
                            <a:latin typeface="Cambria Math"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oMath>
                </a14:m>
                <a:r>
                  <a:rPr lang="zh-CN" altLang="en-US" dirty="0" smtClean="0"/>
                  <a:t> </a:t>
                </a:r>
                <a:r>
                  <a:rPr lang="en-US" altLang="zh-CN" dirty="0"/>
                  <a:t>where </a:t>
                </a:r>
                <a14:m>
                  <m:oMath xmlns:m="http://schemas.openxmlformats.org/officeDocument/2006/math">
                    <m:sSub>
                      <m:sSubPr>
                        <m:ctrlPr>
                          <a:rPr lang="en-US" altLang="zh-CN" i="1">
                            <a:latin typeface="Cambria Math"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𝑗𝑘</m:t>
                        </m:r>
                      </m:sub>
                    </m:sSub>
                  </m:oMath>
                </a14:m>
                <a:r>
                  <a:rPr lang="en-US" altLang="zh-CN" dirty="0" smtClean="0"/>
                  <a:t> is </a:t>
                </a:r>
                <a:r>
                  <a:rPr lang="en-US" altLang="zh-CN" dirty="0"/>
                  <a:t>the </a:t>
                </a:r>
                <a:r>
                  <a:rPr lang="en-US" altLang="zh-CN" dirty="0" smtClean="0"/>
                  <a:t>unscaled standard </a:t>
                </a:r>
                <a:r>
                  <a:rPr lang="en-US" altLang="zh-CN" dirty="0"/>
                  <a:t>deviation.</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2" t="-1068" r="-5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23943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6618"/>
            <a:ext cx="10363200" cy="1747982"/>
          </a:xfrm>
        </p:spPr>
        <p:txBody>
          <a:bodyPr/>
          <a:lstStyle/>
          <a:p>
            <a:r>
              <a:rPr lang="en-US" altLang="zh-CN" dirty="0"/>
              <a:t>The empirical Bayes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542473"/>
                <a:ext cx="10363200" cy="4401127"/>
              </a:xfrm>
            </p:spPr>
            <p:txBody>
              <a:bodyPr/>
              <a:lstStyle/>
              <a:p>
                <a:r>
                  <a:rPr lang="en-US" altLang="zh-CN" dirty="0" smtClean="0"/>
                  <a:t>Assumes an inverse </a:t>
                </a:r>
                <a:r>
                  <a:rPr lang="en-US" altLang="zh-CN" dirty="0" err="1"/>
                  <a:t>Chisquare</a:t>
                </a:r>
                <a:r>
                  <a:rPr lang="en-US" altLang="zh-CN" dirty="0"/>
                  <a:t> prior for </a:t>
                </a:r>
                <a:r>
                  <a:rPr lang="en-US" altLang="zh-CN" dirty="0" smtClean="0"/>
                  <a:t>the </a:t>
                </a:r>
                <a14:m>
                  <m:oMath xmlns:m="http://schemas.openxmlformats.org/officeDocument/2006/math">
                    <m:sSubSup>
                      <m:sSubSupPr>
                        <m:ctrlPr>
                          <a:rPr lang="en-US" altLang="zh-CN" i="1">
                            <a:latin typeface="Cambria Math" charset="0"/>
                          </a:rPr>
                        </m:ctrlPr>
                      </m:sSubSupPr>
                      <m:e>
                        <m:r>
                          <a:rPr lang="zh-CN" altLang="en-US" i="1">
                            <a:latin typeface="Cambria Math" panose="02040503050406030204" pitchFamily="18" charset="0"/>
                          </a:rPr>
                          <m:t>𝜎</m:t>
                        </m:r>
                      </m:e>
                      <m:sub>
                        <m:r>
                          <a:rPr lang="en-US" altLang="zh-CN" i="1">
                            <a:latin typeface="Cambria Math" panose="02040503050406030204" pitchFamily="18" charset="0"/>
                          </a:rPr>
                          <m:t>𝑗</m:t>
                        </m:r>
                      </m:sub>
                      <m:sup>
                        <m:r>
                          <a:rPr lang="en-US" altLang="zh-CN" i="1">
                            <a:latin typeface="Cambria Math" panose="02040503050406030204" pitchFamily="18" charset="0"/>
                          </a:rPr>
                          <m:t>2</m:t>
                        </m:r>
                      </m:sup>
                    </m:sSubSup>
                  </m:oMath>
                </a14:m>
                <a:r>
                  <a:rPr lang="en-US" altLang="zh-CN" dirty="0" smtClean="0"/>
                  <a:t> with mean </a:t>
                </a:r>
                <a14:m>
                  <m:oMath xmlns:m="http://schemas.openxmlformats.org/officeDocument/2006/math">
                    <m:sSubSup>
                      <m:sSubSupPr>
                        <m:ctrlPr>
                          <a:rPr lang="en-US" altLang="zh-CN" i="1" smtClean="0">
                            <a:latin typeface="Cambria Math"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2</m:t>
                        </m:r>
                      </m:sup>
                    </m:sSubSup>
                  </m:oMath>
                </a14:m>
                <a:r>
                  <a:rPr lang="en-US" altLang="zh-CN" dirty="0" smtClean="0"/>
                  <a:t> and degrees of freedom </a:t>
                </a:r>
                <a14:m>
                  <m:oMath xmlns:m="http://schemas.openxmlformats.org/officeDocument/2006/math">
                    <m:sSub>
                      <m:sSubPr>
                        <m:ctrlPr>
                          <a:rPr lang="en-US" altLang="zh-CN" i="1" smtClean="0">
                            <a:latin typeface="Cambria Math"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0</m:t>
                        </m:r>
                      </m:sub>
                    </m:sSub>
                  </m:oMath>
                </a14:m>
                <a:r>
                  <a:rPr lang="en-US" altLang="zh-CN" dirty="0" smtClean="0"/>
                  <a:t>.</a:t>
                </a:r>
              </a:p>
              <a:p>
                <a:r>
                  <a:rPr lang="en-US" altLang="zh-CN" dirty="0"/>
                  <a:t>The posterior values for the residual variances are given </a:t>
                </a:r>
                <a:r>
                  <a:rPr lang="en-US" altLang="zh-CN" dirty="0" smtClean="0"/>
                  <a:t>by</a:t>
                </a:r>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charset="0"/>
                            </a:rPr>
                          </m:ctrlPr>
                        </m:accPr>
                        <m:e>
                          <m:sSubSup>
                            <m:sSubSupPr>
                              <m:ctrlPr>
                                <a:rPr lang="en-US" altLang="zh-CN" i="1" smtClean="0">
                                  <a:latin typeface="Cambria Math"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2</m:t>
                              </m:r>
                            </m:sup>
                          </m:sSubSup>
                        </m:e>
                      </m:acc>
                      <m:r>
                        <a:rPr lang="en-US" altLang="zh-CN" b="0" i="1" smtClean="0">
                          <a:latin typeface="Cambria Math" panose="02040503050406030204" pitchFamily="18" charset="0"/>
                        </a:rPr>
                        <m:t>=</m:t>
                      </m:r>
                      <m:f>
                        <m:fPr>
                          <m:ctrlPr>
                            <a:rPr lang="en-US" altLang="zh-CN" b="0" i="1" smtClean="0">
                              <a:latin typeface="Cambria Math" charset="0"/>
                            </a:rPr>
                          </m:ctrlPr>
                        </m:fPr>
                        <m:num>
                          <m:sSub>
                            <m:sSubPr>
                              <m:ctrlPr>
                                <a:rPr lang="en-US" altLang="zh-CN" b="0" i="1" smtClean="0">
                                  <a:latin typeface="Cambria Math"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0</m:t>
                              </m:r>
                            </m:sub>
                          </m:sSub>
                          <m:sSubSup>
                            <m:sSubSupPr>
                              <m:ctrlPr>
                                <a:rPr lang="en-US" altLang="zh-CN" b="0" i="1" smtClean="0">
                                  <a:latin typeface="Cambria Math"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
                            <m:sSubPr>
                              <m:ctrlPr>
                                <a:rPr lang="en-US" altLang="zh-CN" i="1">
                                  <a:latin typeface="Cambria Math"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𝑗</m:t>
                              </m:r>
                            </m:sub>
                          </m:sSub>
                          <m:sSubSup>
                            <m:sSubSupPr>
                              <m:ctrlPr>
                                <a:rPr lang="en-US" altLang="zh-CN" i="1">
                                  <a:latin typeface="Cambria Math" charset="0"/>
                                </a:rPr>
                              </m:ctrlPr>
                            </m:sSubSupPr>
                            <m:e>
                              <m:r>
                                <a:rPr lang="en-US" altLang="zh-CN" i="1">
                                  <a:latin typeface="Cambria Math" panose="02040503050406030204" pitchFamily="18" charset="0"/>
                                </a:rPr>
                                <m:t>𝑠</m:t>
                              </m:r>
                            </m:e>
                            <m:sub>
                              <m:r>
                                <a:rPr lang="en-US" altLang="zh-CN" b="0" i="1" smtClean="0">
                                  <a:latin typeface="Cambria Math" panose="02040503050406030204" pitchFamily="18" charset="0"/>
                                </a:rPr>
                                <m:t>𝑗</m:t>
                              </m:r>
                            </m:sub>
                            <m:sup>
                              <m:r>
                                <a:rPr lang="en-US" altLang="zh-CN" i="1">
                                  <a:latin typeface="Cambria Math" panose="02040503050406030204" pitchFamily="18" charset="0"/>
                                </a:rPr>
                                <m:t>2</m:t>
                              </m:r>
                            </m:sup>
                          </m:sSubSup>
                        </m:num>
                        <m:den>
                          <m:sSub>
                            <m:sSubPr>
                              <m:ctrlPr>
                                <a:rPr lang="en-US" altLang="zh-CN" b="0" i="1" smtClean="0">
                                  <a:latin typeface="Cambria Math"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𝑗</m:t>
                              </m:r>
                            </m:sub>
                          </m:sSub>
                        </m:den>
                      </m:f>
                    </m:oMath>
                  </m:oMathPara>
                </a14:m>
                <a:endParaRPr lang="en-US" altLang="zh-CN" dirty="0" smtClean="0"/>
              </a:p>
              <a:p>
                <a:r>
                  <a:rPr lang="en-US" altLang="zh-CN" dirty="0" smtClean="0"/>
                  <a:t>Where </a:t>
                </a:r>
                <a14:m>
                  <m:oMath xmlns:m="http://schemas.openxmlformats.org/officeDocument/2006/math">
                    <m:sSub>
                      <m:sSubPr>
                        <m:ctrlPr>
                          <a:rPr lang="en-US" altLang="zh-CN" i="1" smtClean="0">
                            <a:latin typeface="Cambria Math"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𝑗</m:t>
                        </m:r>
                      </m:sub>
                    </m:sSub>
                  </m:oMath>
                </a14:m>
                <a:r>
                  <a:rPr lang="en-US" altLang="zh-CN" dirty="0" smtClean="0"/>
                  <a:t> is </a:t>
                </a:r>
                <a:r>
                  <a:rPr lang="en-US" altLang="zh-CN" dirty="0"/>
                  <a:t>the </a:t>
                </a:r>
                <a:r>
                  <a:rPr lang="en-US" altLang="zh-CN" dirty="0" smtClean="0"/>
                  <a:t>residual </a:t>
                </a:r>
                <a:r>
                  <a:rPr lang="en-US" altLang="zh-CN" dirty="0"/>
                  <a:t>degrees of freedom for the </a:t>
                </a:r>
                <a:r>
                  <a:rPr lang="en-US" altLang="zh-CN" dirty="0" err="1" smtClean="0"/>
                  <a:t>jth</a:t>
                </a:r>
                <a:r>
                  <a:rPr lang="en-US" altLang="zh-CN" dirty="0" smtClean="0"/>
                  <a:t> gene.</a:t>
                </a:r>
              </a:p>
              <a:p>
                <a:r>
                  <a:rPr lang="en-US" altLang="zh-CN" dirty="0"/>
                  <a:t>The moderated t-statistic </a:t>
                </a:r>
                <a:r>
                  <a:rPr lang="en-US" altLang="zh-CN" dirty="0" smtClean="0"/>
                  <a:t>is</a:t>
                </a:r>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charset="0"/>
                            </a:rPr>
                          </m:ctrlPr>
                        </m:accPr>
                        <m:e>
                          <m:sSub>
                            <m:sSubPr>
                              <m:ctrlPr>
                                <a:rPr lang="en-US" altLang="zh-CN" i="1" smtClean="0">
                                  <a:latin typeface="Cambria Math"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𝑗𝑘</m:t>
                              </m:r>
                            </m:sub>
                          </m:sSub>
                        </m:e>
                      </m:acc>
                      <m:r>
                        <a:rPr lang="en-US" altLang="zh-CN" b="0" i="1" smtClean="0">
                          <a:latin typeface="Cambria Math" panose="02040503050406030204" pitchFamily="18" charset="0"/>
                        </a:rPr>
                        <m:t>=</m:t>
                      </m:r>
                      <m:f>
                        <m:fPr>
                          <m:ctrlPr>
                            <a:rPr lang="en-US" altLang="zh-CN" b="0" i="1" smtClean="0">
                              <a:latin typeface="Cambria Math" charset="0"/>
                            </a:rPr>
                          </m:ctrlPr>
                        </m:fPr>
                        <m:num>
                          <m:sSub>
                            <m:sSubPr>
                              <m:ctrlPr>
                                <a:rPr lang="en-US" altLang="zh-CN" i="1">
                                  <a:latin typeface="Cambria Math" charset="0"/>
                                </a:rPr>
                              </m:ctrlPr>
                            </m:sSubPr>
                            <m:e>
                              <m:acc>
                                <m:accPr>
                                  <m:chr m:val="̂"/>
                                  <m:ctrlPr>
                                    <a:rPr lang="en-US" altLang="zh-CN" i="1">
                                      <a:latin typeface="Cambria Math" charset="0"/>
                                    </a:rPr>
                                  </m:ctrlPr>
                                </m:accPr>
                                <m:e>
                                  <m:r>
                                    <a:rPr lang="zh-CN" altLang="en-US" i="1">
                                      <a:latin typeface="Cambria Math" panose="02040503050406030204" pitchFamily="18" charset="0"/>
                                    </a:rPr>
                                    <m:t>𝛽</m:t>
                                  </m:r>
                                </m:e>
                              </m:acc>
                            </m:e>
                            <m:sub>
                              <m:r>
                                <a:rPr lang="en-US" altLang="zh-CN" i="1">
                                  <a:latin typeface="Cambria Math" panose="02040503050406030204" pitchFamily="18" charset="0"/>
                                </a:rPr>
                                <m:t>𝑗𝑘</m:t>
                              </m:r>
                            </m:sub>
                          </m:sSub>
                        </m:num>
                        <m:den>
                          <m:sSub>
                            <m:sSubPr>
                              <m:ctrlPr>
                                <a:rPr lang="en-US" altLang="zh-CN" b="0" i="1" smtClean="0">
                                  <a:latin typeface="Cambria Math"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𝑗𝑘</m:t>
                              </m:r>
                            </m:sub>
                          </m:sSub>
                          <m:sSub>
                            <m:sSubPr>
                              <m:ctrlPr>
                                <a:rPr lang="en-US" altLang="zh-CN" b="0" i="1" smtClean="0">
                                  <a:latin typeface="Cambria Math" charset="0"/>
                                </a:rPr>
                              </m:ctrlPr>
                            </m:sSubPr>
                            <m:e>
                              <m:acc>
                                <m:accPr>
                                  <m:chr m:val="̃"/>
                                  <m:ctrlPr>
                                    <a:rPr lang="en-US" altLang="zh-CN" b="0" i="1" smtClean="0">
                                      <a:latin typeface="Cambria Math" charset="0"/>
                                    </a:rPr>
                                  </m:ctrlPr>
                                </m:accPr>
                                <m:e>
                                  <m:r>
                                    <a:rPr lang="en-US" altLang="zh-CN" b="0" i="1" smtClean="0">
                                      <a:latin typeface="Cambria Math" panose="02040503050406030204" pitchFamily="18" charset="0"/>
                                    </a:rPr>
                                    <m:t>𝑠</m:t>
                                  </m:r>
                                </m:e>
                              </m:acc>
                            </m:e>
                            <m:sub>
                              <m:r>
                                <a:rPr lang="en-US" altLang="zh-CN" b="0" i="1" smtClean="0">
                                  <a:latin typeface="Cambria Math" panose="02040503050406030204" pitchFamily="18" charset="0"/>
                                </a:rPr>
                                <m:t>𝑗</m:t>
                              </m:r>
                            </m:sub>
                          </m:sSub>
                        </m:den>
                      </m:f>
                    </m:oMath>
                  </m:oMathPara>
                </a14:m>
                <a:endParaRPr lang="en-US" altLang="zh-CN" dirty="0" smtClean="0"/>
              </a:p>
              <a:p>
                <a:r>
                  <a:rPr lang="en-US" altLang="zh-CN" dirty="0"/>
                  <a:t>follow a t-distribution on </a:t>
                </a:r>
                <a14:m>
                  <m:oMath xmlns:m="http://schemas.openxmlformats.org/officeDocument/2006/math">
                    <m:sSub>
                      <m:sSubPr>
                        <m:ctrlPr>
                          <a:rPr lang="en-US" altLang="zh-CN" i="1">
                            <a:latin typeface="Cambria Math"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𝑗</m:t>
                        </m:r>
                      </m:sub>
                    </m:sSub>
                  </m:oMath>
                </a14:m>
                <a:r>
                  <a:rPr lang="en-US" altLang="zh-CN" dirty="0" smtClean="0"/>
                  <a:t> degrees </a:t>
                </a:r>
                <a:r>
                  <a:rPr lang="en-US" altLang="zh-CN" dirty="0"/>
                  <a:t>of freedom </a:t>
                </a:r>
                <a:r>
                  <a:rPr lang="en-US" altLang="zh-CN" dirty="0" smtClean="0"/>
                  <a:t>if </a:t>
                </a:r>
                <a14:m>
                  <m:oMath xmlns:m="http://schemas.openxmlformats.org/officeDocument/2006/math">
                    <m:sSub>
                      <m:sSubPr>
                        <m:ctrlPr>
                          <a:rPr lang="en-US" altLang="zh-CN" i="1" smtClean="0">
                            <a:latin typeface="Cambria Math" charset="0"/>
                          </a:rPr>
                        </m:ctrlPr>
                      </m:sSubPr>
                      <m:e>
                        <m:r>
                          <a:rPr lang="zh-CN" altLang="en-US" i="1" smtClean="0">
                            <a:latin typeface="Cambria Math" panose="02040503050406030204" pitchFamily="18" charset="0"/>
                          </a:rPr>
                          <m:t>𝛽</m:t>
                        </m:r>
                      </m:e>
                      <m:sub>
                        <m:r>
                          <a:rPr lang="en-US" altLang="zh-CN" b="0" i="1" smtClean="0">
                            <a:latin typeface="Cambria Math" panose="02040503050406030204" pitchFamily="18" charset="0"/>
                          </a:rPr>
                          <m:t>𝑖𝑘</m:t>
                        </m:r>
                      </m:sub>
                    </m:sSub>
                    <m:r>
                      <a:rPr lang="en-US" altLang="zh-CN" b="0" i="1" smtClean="0">
                        <a:latin typeface="Cambria Math" panose="02040503050406030204" pitchFamily="18" charset="0"/>
                      </a:rPr>
                      <m:t>=0</m:t>
                    </m:r>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542473"/>
                <a:ext cx="10363200" cy="4401127"/>
              </a:xfrm>
              <a:blipFill>
                <a:blip r:embed="rId2"/>
                <a:stretch>
                  <a:fillRect l="-882" t="-831" b="-34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13252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22092"/>
            <a:ext cx="10363200" cy="1143000"/>
          </a:xfrm>
        </p:spPr>
        <p:txBody>
          <a:bodyPr/>
          <a:lstStyle/>
          <a:p>
            <a:r>
              <a:rPr lang="en-US" dirty="0" smtClean="0"/>
              <a:t>DESeq2</a:t>
            </a:r>
            <a:endParaRPr lang="en-US" dirty="0"/>
          </a:p>
        </p:txBody>
      </p:sp>
      <p:sp>
        <p:nvSpPr>
          <p:cNvPr id="3" name="Content Placeholder 2"/>
          <p:cNvSpPr>
            <a:spLocks noGrp="1"/>
          </p:cNvSpPr>
          <p:nvPr>
            <p:ph idx="1"/>
          </p:nvPr>
        </p:nvSpPr>
        <p:spPr>
          <a:xfrm>
            <a:off x="914400" y="1450298"/>
            <a:ext cx="10363200" cy="4755630"/>
          </a:xfrm>
        </p:spPr>
        <p:txBody>
          <a:bodyPr/>
          <a:lstStyle/>
          <a:p>
            <a:pPr>
              <a:buFont typeface="Arial" charset="0"/>
              <a:buChar char="•"/>
            </a:pPr>
            <a:r>
              <a:rPr lang="en-US" dirty="0"/>
              <a:t>The package DESeq2 provides methods to test for differential expression by use of negative binomial generalized linear models; the estimates of dispersion and logarithmic fold changes incorporate data-driven prior distributions.</a:t>
            </a:r>
          </a:p>
          <a:p>
            <a:pPr>
              <a:buFont typeface="Arial" charset="0"/>
              <a:buChar char="•"/>
            </a:pPr>
            <a:r>
              <a:rPr lang="en-US" dirty="0"/>
              <a:t>Here the input data must be the count data as obtained from RNA-</a:t>
            </a:r>
            <a:r>
              <a:rPr lang="en-US" dirty="0" err="1"/>
              <a:t>seq</a:t>
            </a:r>
            <a:r>
              <a:rPr lang="en-US" dirty="0"/>
              <a:t> or any sequencing experiment in the form of a matrix of </a:t>
            </a:r>
            <a:r>
              <a:rPr lang="en-US" dirty="0" smtClean="0"/>
              <a:t>integer </a:t>
            </a:r>
            <a:r>
              <a:rPr lang="en-US" dirty="0"/>
              <a:t>values.</a:t>
            </a:r>
          </a:p>
          <a:p>
            <a:pPr>
              <a:buFont typeface="Arial" charset="0"/>
              <a:buChar char="•"/>
            </a:pPr>
            <a:r>
              <a:rPr lang="en-US" dirty="0"/>
              <a:t>The DESeq2 model internally corrects for the library size, so transformed or normalized values such as counts scaled by library size should not be used as input. </a:t>
            </a:r>
          </a:p>
          <a:p>
            <a:pPr>
              <a:buFont typeface="Arial" charset="0"/>
              <a:buChar char="•"/>
            </a:pPr>
            <a:endParaRPr lang="en-US" dirty="0"/>
          </a:p>
        </p:txBody>
      </p:sp>
    </p:spTree>
    <p:extLst>
      <p:ext uri="{BB962C8B-B14F-4D97-AF65-F5344CB8AC3E}">
        <p14:creationId xmlns:p14="http://schemas.microsoft.com/office/powerpoint/2010/main" val="21181025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67062"/>
            <a:ext cx="10363200" cy="1143000"/>
          </a:xfrm>
        </p:spPr>
        <p:txBody>
          <a:bodyPr/>
          <a:lstStyle/>
          <a:p>
            <a:r>
              <a:rPr lang="en-US" dirty="0" smtClean="0"/>
              <a:t>Outline</a:t>
            </a:r>
            <a:endParaRPr lang="en-US" dirty="0"/>
          </a:p>
        </p:txBody>
      </p:sp>
      <p:sp>
        <p:nvSpPr>
          <p:cNvPr id="3" name="Content Placeholder 2"/>
          <p:cNvSpPr>
            <a:spLocks noGrp="1"/>
          </p:cNvSpPr>
          <p:nvPr>
            <p:ph idx="1"/>
          </p:nvPr>
        </p:nvSpPr>
        <p:spPr>
          <a:xfrm>
            <a:off x="914400" y="1480278"/>
            <a:ext cx="10363200" cy="3429000"/>
          </a:xfrm>
        </p:spPr>
        <p:txBody>
          <a:bodyPr/>
          <a:lstStyle/>
          <a:p>
            <a:pPr marL="457200" indent="-457200">
              <a:buFont typeface="+mj-lt"/>
              <a:buAutoNum type="arabicPeriod"/>
            </a:pPr>
            <a:r>
              <a:rPr lang="en-US" dirty="0">
                <a:solidFill>
                  <a:schemeClr val="bg2">
                    <a:lumMod val="60000"/>
                    <a:lumOff val="40000"/>
                  </a:schemeClr>
                </a:solidFill>
              </a:rPr>
              <a:t>Introduction of </a:t>
            </a:r>
            <a:r>
              <a:rPr lang="en-US" dirty="0" smtClean="0">
                <a:solidFill>
                  <a:schemeClr val="bg2">
                    <a:lumMod val="60000"/>
                    <a:lumOff val="40000"/>
                  </a:schemeClr>
                </a:solidFill>
              </a:rPr>
              <a:t>RNA-</a:t>
            </a:r>
            <a:r>
              <a:rPr lang="en-US" dirty="0" err="1" smtClean="0">
                <a:solidFill>
                  <a:schemeClr val="bg2">
                    <a:lumMod val="60000"/>
                    <a:lumOff val="40000"/>
                  </a:schemeClr>
                </a:solidFill>
              </a:rPr>
              <a:t>seq</a:t>
            </a:r>
            <a:endParaRPr lang="en-US" dirty="0" smtClean="0">
              <a:solidFill>
                <a:schemeClr val="bg2">
                  <a:lumMod val="60000"/>
                  <a:lumOff val="40000"/>
                </a:schemeClr>
              </a:solidFill>
            </a:endParaRPr>
          </a:p>
          <a:p>
            <a:pPr marL="457200" indent="-457200">
              <a:buFont typeface="+mj-lt"/>
              <a:buAutoNum type="arabicPeriod"/>
            </a:pPr>
            <a:r>
              <a:rPr lang="en-US" dirty="0" smtClean="0">
                <a:solidFill>
                  <a:schemeClr val="bg2">
                    <a:lumMod val="60000"/>
                    <a:lumOff val="40000"/>
                  </a:schemeClr>
                </a:solidFill>
              </a:rPr>
              <a:t>Project</a:t>
            </a:r>
          </a:p>
          <a:p>
            <a:pPr marL="457200" indent="-457200">
              <a:buFont typeface="+mj-lt"/>
              <a:buAutoNum type="arabicPeriod"/>
            </a:pPr>
            <a:r>
              <a:rPr lang="en-US" dirty="0" smtClean="0">
                <a:solidFill>
                  <a:schemeClr val="bg2">
                    <a:lumMod val="60000"/>
                    <a:lumOff val="40000"/>
                  </a:schemeClr>
                </a:solidFill>
              </a:rPr>
              <a:t>Normalization Methods</a:t>
            </a:r>
          </a:p>
          <a:p>
            <a:pPr marL="457200" indent="-457200">
              <a:buFont typeface="+mj-lt"/>
              <a:buAutoNum type="arabicPeriod"/>
            </a:pPr>
            <a:r>
              <a:rPr lang="en-US" dirty="0" smtClean="0">
                <a:solidFill>
                  <a:schemeClr val="bg2">
                    <a:lumMod val="60000"/>
                    <a:lumOff val="40000"/>
                  </a:schemeClr>
                </a:solidFill>
              </a:rPr>
              <a:t>Differential Expression Analysis</a:t>
            </a:r>
          </a:p>
          <a:p>
            <a:pPr marL="457200" indent="-457200">
              <a:buFont typeface="+mj-lt"/>
              <a:buAutoNum type="arabicPeriod"/>
            </a:pPr>
            <a:r>
              <a:rPr lang="en-US" dirty="0" smtClean="0">
                <a:solidFill>
                  <a:schemeClr val="bg2">
                    <a:lumMod val="60000"/>
                    <a:lumOff val="40000"/>
                  </a:schemeClr>
                </a:solidFill>
              </a:rPr>
              <a:t>R Packages Used for Differential Analysis</a:t>
            </a:r>
          </a:p>
          <a:p>
            <a:pPr marL="457200" indent="-457200">
              <a:buFont typeface="+mj-lt"/>
              <a:buAutoNum type="arabicPeriod"/>
            </a:pPr>
            <a:r>
              <a:rPr lang="en-US" dirty="0" smtClean="0"/>
              <a:t>Preliminary Results</a:t>
            </a:r>
          </a:p>
          <a:p>
            <a:pPr marL="457200" indent="-457200">
              <a:buFont typeface="+mj-lt"/>
              <a:buAutoNum type="arabicPeriod"/>
            </a:pPr>
            <a:r>
              <a:rPr lang="en-US" dirty="0" smtClean="0">
                <a:solidFill>
                  <a:schemeClr val="bg2">
                    <a:lumMod val="60000"/>
                    <a:lumOff val="40000"/>
                  </a:schemeClr>
                </a:solidFill>
              </a:rPr>
              <a:t>Conclusions</a:t>
            </a:r>
          </a:p>
          <a:p>
            <a:pPr marL="457200" indent="-457200">
              <a:buFont typeface="+mj-lt"/>
              <a:buAutoNum type="arabicPeriod"/>
            </a:pPr>
            <a:endParaRPr lang="en-US" dirty="0"/>
          </a:p>
        </p:txBody>
      </p:sp>
      <p:sp>
        <p:nvSpPr>
          <p:cNvPr id="4" name="Content Placeholder 2"/>
          <p:cNvSpPr txBox="1">
            <a:spLocks/>
          </p:cNvSpPr>
          <p:nvPr/>
        </p:nvSpPr>
        <p:spPr>
          <a:xfrm>
            <a:off x="914400" y="1480278"/>
            <a:ext cx="10363200" cy="3429000"/>
          </a:xfrm>
          <a:prstGeom prst="rect">
            <a:avLst/>
          </a:prstGeom>
        </p:spPr>
        <p:txBody>
          <a:bodyPr/>
          <a:lstStyle>
            <a:lvl1pPr marL="342900" indent="-342900" algn="l" rtl="0" eaLnBrk="0" fontAlgn="base" hangingPunct="0">
              <a:spcBef>
                <a:spcPct val="20000"/>
              </a:spcBef>
              <a:spcAft>
                <a:spcPct val="0"/>
              </a:spcAft>
              <a:buClr>
                <a:srgbClr val="FF6600"/>
              </a:buClr>
              <a:defRPr sz="2400" b="0" i="0">
                <a:solidFill>
                  <a:srgbClr val="606060"/>
                </a:solidFill>
                <a:latin typeface="Trebuchet MS"/>
                <a:ea typeface="ＭＳ Ｐゴシック" pitchFamily="122" charset="-128"/>
                <a:cs typeface="Trebuchet MS"/>
              </a:defRPr>
            </a:lvl1pPr>
            <a:lvl2pPr marL="742950" indent="-285750" algn="l" rtl="0" eaLnBrk="0" fontAlgn="base" hangingPunct="0">
              <a:spcBef>
                <a:spcPct val="20000"/>
              </a:spcBef>
              <a:spcAft>
                <a:spcPct val="0"/>
              </a:spcAft>
              <a:buClrTx/>
              <a:buSzPct val="80000"/>
              <a:buFont typeface="Times" pitchFamily="122" charset="0"/>
              <a:buChar char="•"/>
              <a:defRPr sz="2400" b="0" i="0">
                <a:solidFill>
                  <a:srgbClr val="606060"/>
                </a:solidFill>
                <a:latin typeface="Trebuchet MS"/>
                <a:ea typeface="ＭＳ Ｐゴシック" pitchFamily="122" charset="-128"/>
                <a:cs typeface="Trebuchet MS"/>
              </a:defRPr>
            </a:lvl2pPr>
            <a:lvl3pPr marL="1143000" indent="-228600" algn="l" rtl="0" eaLnBrk="0" fontAlgn="base" hangingPunct="0">
              <a:spcBef>
                <a:spcPct val="20000"/>
              </a:spcBef>
              <a:spcAft>
                <a:spcPct val="0"/>
              </a:spcAft>
              <a:buClrTx/>
              <a:buChar char="•"/>
              <a:defRPr sz="2000" b="0" i="0">
                <a:solidFill>
                  <a:srgbClr val="606060"/>
                </a:solidFill>
                <a:latin typeface="Trebuchet MS"/>
                <a:ea typeface="ＭＳ Ｐゴシック" pitchFamily="122" charset="-128"/>
                <a:cs typeface="Trebuchet MS"/>
              </a:defRPr>
            </a:lvl3pPr>
            <a:lvl4pPr marL="1600200" indent="-228600" algn="l" rtl="0" eaLnBrk="0" fontAlgn="base" hangingPunct="0">
              <a:spcBef>
                <a:spcPct val="20000"/>
              </a:spcBef>
              <a:spcAft>
                <a:spcPct val="0"/>
              </a:spcAft>
              <a:buClrTx/>
              <a:buSzPct val="95000"/>
              <a:buFont typeface="Times" pitchFamily="122" charset="0"/>
              <a:buChar char="•"/>
              <a:defRPr sz="2000" b="0" i="0">
                <a:solidFill>
                  <a:srgbClr val="606060"/>
                </a:solidFill>
                <a:latin typeface="Trebuchet MS"/>
                <a:ea typeface="ＭＳ Ｐゴシック" pitchFamily="122" charset="-128"/>
                <a:cs typeface="Trebuchet MS"/>
              </a:defRPr>
            </a:lvl4pPr>
            <a:lvl5pPr marL="2057400" indent="-228600" algn="l" rtl="0" eaLnBrk="0" fontAlgn="base" hangingPunct="0">
              <a:spcBef>
                <a:spcPct val="20000"/>
              </a:spcBef>
              <a:spcAft>
                <a:spcPct val="0"/>
              </a:spcAft>
              <a:buClr>
                <a:schemeClr val="bg1"/>
              </a:buClr>
              <a:defRPr sz="2000" b="0" i="1">
                <a:solidFill>
                  <a:srgbClr val="606060"/>
                </a:solidFill>
                <a:latin typeface="Trebuchet MS"/>
                <a:ea typeface="ＭＳ Ｐゴシック" pitchFamily="122" charset="-128"/>
                <a:cs typeface="Trebuchet MS"/>
              </a:defRPr>
            </a:lvl5pPr>
            <a:lvl6pPr marL="25146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6pPr>
            <a:lvl7pPr marL="29718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7pPr>
            <a:lvl8pPr marL="34290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8pPr>
            <a:lvl9pPr marL="38862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9pPr>
          </a:lstStyle>
          <a:p>
            <a:endParaRPr lang="en-US" kern="0"/>
          </a:p>
        </p:txBody>
      </p:sp>
    </p:spTree>
    <p:extLst>
      <p:ext uri="{BB962C8B-B14F-4D97-AF65-F5344CB8AC3E}">
        <p14:creationId xmlns:p14="http://schemas.microsoft.com/office/powerpoint/2010/main" val="1248352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1341"/>
            <a:ext cx="10363200" cy="1143000"/>
          </a:xfrm>
        </p:spPr>
        <p:txBody>
          <a:bodyPr/>
          <a:lstStyle/>
          <a:p>
            <a:r>
              <a:rPr lang="en-US" dirty="0" smtClean="0"/>
              <a:t>Exploratory Data Analysis</a:t>
            </a:r>
            <a:endParaRPr lang="en-US" dirty="0"/>
          </a:p>
        </p:txBody>
      </p:sp>
      <p:pic>
        <p:nvPicPr>
          <p:cNvPr id="5" name="Picture 4"/>
          <p:cNvPicPr>
            <a:picLocks noChangeAspect="1"/>
          </p:cNvPicPr>
          <p:nvPr/>
        </p:nvPicPr>
        <p:blipFill>
          <a:blip r:embed="rId2"/>
          <a:stretch>
            <a:fillRect/>
          </a:stretch>
        </p:blipFill>
        <p:spPr>
          <a:xfrm>
            <a:off x="0" y="1859007"/>
            <a:ext cx="5934805" cy="4201297"/>
          </a:xfrm>
          <a:prstGeom prst="rect">
            <a:avLst/>
          </a:prstGeom>
        </p:spPr>
      </p:pic>
      <p:sp>
        <p:nvSpPr>
          <p:cNvPr id="7" name="TextBox 6"/>
          <p:cNvSpPr txBox="1"/>
          <p:nvPr/>
        </p:nvSpPr>
        <p:spPr>
          <a:xfrm>
            <a:off x="72193" y="1397341"/>
            <a:ext cx="778476" cy="369332"/>
          </a:xfrm>
          <a:prstGeom prst="rect">
            <a:avLst/>
          </a:prstGeom>
          <a:noFill/>
        </p:spPr>
        <p:txBody>
          <a:bodyPr wrap="square" rtlCol="0">
            <a:spAutoFit/>
          </a:bodyPr>
          <a:lstStyle/>
          <a:p>
            <a:r>
              <a:rPr lang="en-US" smtClean="0"/>
              <a:t>A</a:t>
            </a:r>
            <a:endParaRPr lang="en-US"/>
          </a:p>
        </p:txBody>
      </p:sp>
      <p:pic>
        <p:nvPicPr>
          <p:cNvPr id="8" name="Picture 7"/>
          <p:cNvPicPr>
            <a:picLocks noChangeAspect="1"/>
          </p:cNvPicPr>
          <p:nvPr/>
        </p:nvPicPr>
        <p:blipFill>
          <a:blip r:embed="rId3"/>
          <a:stretch>
            <a:fillRect/>
          </a:stretch>
        </p:blipFill>
        <p:spPr>
          <a:xfrm>
            <a:off x="6140238" y="1859006"/>
            <a:ext cx="5992000" cy="4350449"/>
          </a:xfrm>
          <a:prstGeom prst="rect">
            <a:avLst/>
          </a:prstGeom>
        </p:spPr>
      </p:pic>
      <p:sp>
        <p:nvSpPr>
          <p:cNvPr id="9" name="TextBox 8"/>
          <p:cNvSpPr txBox="1"/>
          <p:nvPr/>
        </p:nvSpPr>
        <p:spPr>
          <a:xfrm>
            <a:off x="5934805" y="1397341"/>
            <a:ext cx="335348" cy="369332"/>
          </a:xfrm>
          <a:prstGeom prst="rect">
            <a:avLst/>
          </a:prstGeom>
          <a:noFill/>
        </p:spPr>
        <p:txBody>
          <a:bodyPr wrap="none" rtlCol="0">
            <a:spAutoFit/>
          </a:bodyPr>
          <a:lstStyle/>
          <a:p>
            <a:r>
              <a:rPr lang="en-US" dirty="0" smtClean="0"/>
              <a:t>B</a:t>
            </a:r>
            <a:endParaRPr lang="en-US" dirty="0"/>
          </a:p>
        </p:txBody>
      </p:sp>
      <p:sp>
        <p:nvSpPr>
          <p:cNvPr id="10" name="TextBox 9"/>
          <p:cNvSpPr txBox="1"/>
          <p:nvPr/>
        </p:nvSpPr>
        <p:spPr>
          <a:xfrm>
            <a:off x="1463040" y="1351175"/>
            <a:ext cx="2525050" cy="369332"/>
          </a:xfrm>
          <a:prstGeom prst="rect">
            <a:avLst/>
          </a:prstGeom>
          <a:noFill/>
        </p:spPr>
        <p:txBody>
          <a:bodyPr wrap="none" rtlCol="0">
            <a:spAutoFit/>
          </a:bodyPr>
          <a:lstStyle/>
          <a:p>
            <a:r>
              <a:rPr lang="en-US" dirty="0" smtClean="0"/>
              <a:t>Mean vs. Variance Plot</a:t>
            </a:r>
            <a:endParaRPr lang="en-US" dirty="0"/>
          </a:p>
        </p:txBody>
      </p:sp>
      <p:sp>
        <p:nvSpPr>
          <p:cNvPr id="11" name="TextBox 10"/>
          <p:cNvSpPr txBox="1"/>
          <p:nvPr/>
        </p:nvSpPr>
        <p:spPr>
          <a:xfrm>
            <a:off x="7905404" y="1330036"/>
            <a:ext cx="2345514" cy="369332"/>
          </a:xfrm>
          <a:prstGeom prst="rect">
            <a:avLst/>
          </a:prstGeom>
          <a:noFill/>
        </p:spPr>
        <p:txBody>
          <a:bodyPr wrap="none" rtlCol="0">
            <a:spAutoFit/>
          </a:bodyPr>
          <a:lstStyle/>
          <a:p>
            <a:r>
              <a:rPr lang="en-US" dirty="0" err="1" smtClean="0"/>
              <a:t>rowMeans</a:t>
            </a:r>
            <a:r>
              <a:rPr lang="en-US" dirty="0" smtClean="0"/>
              <a:t> of Dataset</a:t>
            </a:r>
            <a:endParaRPr lang="en-US" dirty="0"/>
          </a:p>
        </p:txBody>
      </p:sp>
    </p:spTree>
    <p:extLst>
      <p:ext uri="{BB962C8B-B14F-4D97-AF65-F5344CB8AC3E}">
        <p14:creationId xmlns:p14="http://schemas.microsoft.com/office/powerpoint/2010/main" val="17865844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7" y="487788"/>
            <a:ext cx="10363200" cy="1143000"/>
          </a:xfrm>
        </p:spPr>
        <p:txBody>
          <a:bodyPr/>
          <a:lstStyle/>
          <a:p>
            <a:r>
              <a:rPr lang="en-US" sz="2400" dirty="0" smtClean="0"/>
              <a:t>Exploratory Data Analysis</a:t>
            </a:r>
            <a:endParaRPr lang="en-US" sz="2400" dirty="0"/>
          </a:p>
        </p:txBody>
      </p:sp>
      <p:pic>
        <p:nvPicPr>
          <p:cNvPr id="4" name="Picture 3"/>
          <p:cNvPicPr>
            <a:picLocks noChangeAspect="1"/>
          </p:cNvPicPr>
          <p:nvPr/>
        </p:nvPicPr>
        <p:blipFill>
          <a:blip r:embed="rId2"/>
          <a:stretch>
            <a:fillRect/>
          </a:stretch>
        </p:blipFill>
        <p:spPr>
          <a:xfrm>
            <a:off x="2046630" y="882614"/>
            <a:ext cx="8230073" cy="5975386"/>
          </a:xfrm>
          <a:prstGeom prst="rect">
            <a:avLst/>
          </a:prstGeom>
        </p:spPr>
      </p:pic>
      <p:sp>
        <p:nvSpPr>
          <p:cNvPr id="5" name="TextBox 4"/>
          <p:cNvSpPr txBox="1"/>
          <p:nvPr/>
        </p:nvSpPr>
        <p:spPr>
          <a:xfrm>
            <a:off x="4028030" y="565125"/>
            <a:ext cx="2630848" cy="369332"/>
          </a:xfrm>
          <a:prstGeom prst="rect">
            <a:avLst/>
          </a:prstGeom>
          <a:noFill/>
        </p:spPr>
        <p:txBody>
          <a:bodyPr wrap="none" rtlCol="0">
            <a:spAutoFit/>
          </a:bodyPr>
          <a:lstStyle/>
          <a:p>
            <a:r>
              <a:rPr lang="en-US" smtClean="0"/>
              <a:t>Normalized Row Means</a:t>
            </a:r>
            <a:endParaRPr lang="en-US"/>
          </a:p>
        </p:txBody>
      </p:sp>
      <p:sp>
        <p:nvSpPr>
          <p:cNvPr id="6" name="TextBox 5"/>
          <p:cNvSpPr txBox="1"/>
          <p:nvPr/>
        </p:nvSpPr>
        <p:spPr>
          <a:xfrm>
            <a:off x="2579570" y="1492288"/>
            <a:ext cx="1320859" cy="646331"/>
          </a:xfrm>
          <a:prstGeom prst="rect">
            <a:avLst/>
          </a:prstGeom>
          <a:noFill/>
        </p:spPr>
        <p:txBody>
          <a:bodyPr wrap="square" rtlCol="0">
            <a:spAutoFit/>
          </a:bodyPr>
          <a:lstStyle/>
          <a:p>
            <a:pPr algn="ctr"/>
            <a:r>
              <a:rPr lang="en-US" sz="1200" dirty="0" smtClean="0"/>
              <a:t>Log2 + </a:t>
            </a:r>
            <a:r>
              <a:rPr lang="en-US" sz="1200" dirty="0" err="1" smtClean="0"/>
              <a:t>pseudocount</a:t>
            </a:r>
            <a:endParaRPr lang="en-US" sz="1200" dirty="0" smtClean="0"/>
          </a:p>
          <a:p>
            <a:pPr algn="ctr"/>
            <a:r>
              <a:rPr lang="en-US" sz="1200" dirty="0" smtClean="0"/>
              <a:t>Transform</a:t>
            </a:r>
            <a:endParaRPr lang="en-US" sz="1200" dirty="0"/>
          </a:p>
        </p:txBody>
      </p:sp>
      <p:sp>
        <p:nvSpPr>
          <p:cNvPr id="7" name="TextBox 6"/>
          <p:cNvSpPr txBox="1"/>
          <p:nvPr/>
        </p:nvSpPr>
        <p:spPr>
          <a:xfrm>
            <a:off x="3976720" y="1050870"/>
            <a:ext cx="1443024" cy="461665"/>
          </a:xfrm>
          <a:prstGeom prst="rect">
            <a:avLst/>
          </a:prstGeom>
          <a:noFill/>
        </p:spPr>
        <p:txBody>
          <a:bodyPr wrap="none" rtlCol="0">
            <a:spAutoFit/>
          </a:bodyPr>
          <a:lstStyle/>
          <a:p>
            <a:pPr algn="ctr"/>
            <a:r>
              <a:rPr lang="en-US" sz="1200" dirty="0" smtClean="0"/>
              <a:t>Inverse hyperbolic</a:t>
            </a:r>
          </a:p>
          <a:p>
            <a:pPr algn="ctr"/>
            <a:r>
              <a:rPr lang="en-US" sz="1200" dirty="0" smtClean="0"/>
              <a:t>Sine transform</a:t>
            </a:r>
            <a:endParaRPr lang="en-US" sz="1200" dirty="0"/>
          </a:p>
        </p:txBody>
      </p:sp>
      <p:sp>
        <p:nvSpPr>
          <p:cNvPr id="8" name="TextBox 7"/>
          <p:cNvSpPr txBox="1"/>
          <p:nvPr/>
        </p:nvSpPr>
        <p:spPr>
          <a:xfrm>
            <a:off x="5396353" y="1399954"/>
            <a:ext cx="1519967" cy="461665"/>
          </a:xfrm>
          <a:prstGeom prst="rect">
            <a:avLst/>
          </a:prstGeom>
          <a:noFill/>
        </p:spPr>
        <p:txBody>
          <a:bodyPr wrap="none" rtlCol="0">
            <a:spAutoFit/>
          </a:bodyPr>
          <a:lstStyle/>
          <a:p>
            <a:pPr algn="ctr"/>
            <a:r>
              <a:rPr lang="en-US" sz="1200" dirty="0" smtClean="0"/>
              <a:t>Variance stabilizing</a:t>
            </a:r>
          </a:p>
          <a:p>
            <a:pPr algn="ctr"/>
            <a:r>
              <a:rPr lang="en-US" sz="1200" dirty="0" smtClean="0"/>
              <a:t> transform</a:t>
            </a:r>
            <a:endParaRPr lang="en-US" sz="1200" dirty="0"/>
          </a:p>
        </p:txBody>
      </p:sp>
      <p:sp>
        <p:nvSpPr>
          <p:cNvPr id="9" name="TextBox 8"/>
          <p:cNvSpPr txBox="1"/>
          <p:nvPr/>
        </p:nvSpPr>
        <p:spPr>
          <a:xfrm>
            <a:off x="7133107" y="1686463"/>
            <a:ext cx="902811" cy="461665"/>
          </a:xfrm>
          <a:prstGeom prst="rect">
            <a:avLst/>
          </a:prstGeom>
          <a:noFill/>
        </p:spPr>
        <p:txBody>
          <a:bodyPr wrap="none" rtlCol="0">
            <a:spAutoFit/>
          </a:bodyPr>
          <a:lstStyle/>
          <a:p>
            <a:pPr algn="ctr"/>
            <a:r>
              <a:rPr lang="en-US" sz="1200" dirty="0" err="1" smtClean="0"/>
              <a:t>voom</a:t>
            </a:r>
            <a:endParaRPr lang="en-US" sz="1200" dirty="0" smtClean="0"/>
          </a:p>
          <a:p>
            <a:pPr algn="ctr"/>
            <a:r>
              <a:rPr lang="en-US" sz="1200" dirty="0" smtClean="0"/>
              <a:t> transform</a:t>
            </a:r>
            <a:endParaRPr lang="en-US" sz="1200" dirty="0"/>
          </a:p>
        </p:txBody>
      </p:sp>
    </p:spTree>
    <p:extLst>
      <p:ext uri="{BB962C8B-B14F-4D97-AF65-F5344CB8AC3E}">
        <p14:creationId xmlns:p14="http://schemas.microsoft.com/office/powerpoint/2010/main" val="11018785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00100"/>
            <a:ext cx="10363200" cy="1143000"/>
          </a:xfrm>
        </p:spPr>
        <p:txBody>
          <a:bodyPr/>
          <a:lstStyle/>
          <a:p>
            <a:r>
              <a:rPr lang="en-US" dirty="0" smtClean="0"/>
              <a:t>Volcano Plots Visualizing Differential Expression </a:t>
            </a:r>
            <a:endParaRPr lang="en-US" dirty="0"/>
          </a:p>
        </p:txBody>
      </p:sp>
      <p:pic>
        <p:nvPicPr>
          <p:cNvPr id="6" name="Picture 5"/>
          <p:cNvPicPr>
            <a:picLocks noChangeAspect="1"/>
          </p:cNvPicPr>
          <p:nvPr/>
        </p:nvPicPr>
        <p:blipFill>
          <a:blip r:embed="rId2"/>
          <a:stretch>
            <a:fillRect/>
          </a:stretch>
        </p:blipFill>
        <p:spPr>
          <a:xfrm>
            <a:off x="7989421" y="1657350"/>
            <a:ext cx="3654237" cy="3725056"/>
          </a:xfrm>
          <a:prstGeom prst="rect">
            <a:avLst/>
          </a:prstGeom>
        </p:spPr>
      </p:pic>
      <p:pic>
        <p:nvPicPr>
          <p:cNvPr id="7" name="Picture 6"/>
          <p:cNvPicPr>
            <a:picLocks noChangeAspect="1"/>
          </p:cNvPicPr>
          <p:nvPr/>
        </p:nvPicPr>
        <p:blipFill>
          <a:blip r:embed="rId3"/>
          <a:stretch>
            <a:fillRect/>
          </a:stretch>
        </p:blipFill>
        <p:spPr>
          <a:xfrm>
            <a:off x="4065265" y="1657350"/>
            <a:ext cx="3654237" cy="3725056"/>
          </a:xfrm>
          <a:prstGeom prst="rect">
            <a:avLst/>
          </a:prstGeom>
        </p:spPr>
      </p:pic>
      <p:sp>
        <p:nvSpPr>
          <p:cNvPr id="9" name="TextBox 8"/>
          <p:cNvSpPr txBox="1"/>
          <p:nvPr/>
        </p:nvSpPr>
        <p:spPr>
          <a:xfrm>
            <a:off x="1888761" y="5996066"/>
            <a:ext cx="4245073" cy="369332"/>
          </a:xfrm>
          <a:prstGeom prst="rect">
            <a:avLst/>
          </a:prstGeom>
          <a:noFill/>
        </p:spPr>
        <p:txBody>
          <a:bodyPr wrap="none" rtlCol="0">
            <a:spAutoFit/>
          </a:bodyPr>
          <a:lstStyle/>
          <a:p>
            <a:r>
              <a:rPr lang="en-US" dirty="0" smtClean="0"/>
              <a:t>Blue dots: abs(</a:t>
            </a:r>
            <a:r>
              <a:rPr lang="en-US" dirty="0" err="1" smtClean="0"/>
              <a:t>logFC</a:t>
            </a:r>
            <a:r>
              <a:rPr lang="en-US" dirty="0" smtClean="0"/>
              <a:t>) &gt; 1.5, FDR &lt; 0.05</a:t>
            </a:r>
            <a:endParaRPr lang="en-US" dirty="0"/>
          </a:p>
        </p:txBody>
      </p:sp>
      <p:sp>
        <p:nvSpPr>
          <p:cNvPr id="10" name="TextBox 9"/>
          <p:cNvSpPr txBox="1"/>
          <p:nvPr/>
        </p:nvSpPr>
        <p:spPr>
          <a:xfrm>
            <a:off x="111211" y="1445741"/>
            <a:ext cx="340158" cy="369332"/>
          </a:xfrm>
          <a:prstGeom prst="rect">
            <a:avLst/>
          </a:prstGeom>
          <a:noFill/>
        </p:spPr>
        <p:txBody>
          <a:bodyPr wrap="none" rtlCol="0">
            <a:spAutoFit/>
          </a:bodyPr>
          <a:lstStyle/>
          <a:p>
            <a:r>
              <a:rPr lang="en-US" dirty="0" smtClean="0"/>
              <a:t>A</a:t>
            </a:r>
            <a:endParaRPr lang="en-US" dirty="0"/>
          </a:p>
        </p:txBody>
      </p:sp>
      <p:sp>
        <p:nvSpPr>
          <p:cNvPr id="11" name="TextBox 10"/>
          <p:cNvSpPr txBox="1"/>
          <p:nvPr/>
        </p:nvSpPr>
        <p:spPr>
          <a:xfrm>
            <a:off x="3902786" y="1408165"/>
            <a:ext cx="803189" cy="369332"/>
          </a:xfrm>
          <a:prstGeom prst="rect">
            <a:avLst/>
          </a:prstGeom>
          <a:noFill/>
        </p:spPr>
        <p:txBody>
          <a:bodyPr wrap="square" rtlCol="0">
            <a:spAutoFit/>
          </a:bodyPr>
          <a:lstStyle/>
          <a:p>
            <a:r>
              <a:rPr lang="en-US" smtClean="0"/>
              <a:t>B</a:t>
            </a:r>
            <a:endParaRPr lang="en-US"/>
          </a:p>
        </p:txBody>
      </p:sp>
      <p:sp>
        <p:nvSpPr>
          <p:cNvPr id="12" name="TextBox 11"/>
          <p:cNvSpPr txBox="1"/>
          <p:nvPr/>
        </p:nvSpPr>
        <p:spPr>
          <a:xfrm>
            <a:off x="7881981" y="1371600"/>
            <a:ext cx="506627" cy="369332"/>
          </a:xfrm>
          <a:prstGeom prst="rect">
            <a:avLst/>
          </a:prstGeom>
          <a:noFill/>
        </p:spPr>
        <p:txBody>
          <a:bodyPr wrap="square" rtlCol="0">
            <a:spAutoFit/>
          </a:bodyPr>
          <a:lstStyle/>
          <a:p>
            <a:r>
              <a:rPr lang="en-US" dirty="0" smtClean="0"/>
              <a:t>C</a:t>
            </a:r>
            <a:endParaRPr lang="en-US" dirty="0"/>
          </a:p>
        </p:txBody>
      </p:sp>
      <p:grpSp>
        <p:nvGrpSpPr>
          <p:cNvPr id="18" name="Group 17"/>
          <p:cNvGrpSpPr/>
          <p:nvPr/>
        </p:nvGrpSpPr>
        <p:grpSpPr>
          <a:xfrm>
            <a:off x="179880" y="1657350"/>
            <a:ext cx="3654237" cy="3725056"/>
            <a:chOff x="179880" y="1657350"/>
            <a:chExt cx="3654237" cy="3725056"/>
          </a:xfrm>
        </p:grpSpPr>
        <p:pic>
          <p:nvPicPr>
            <p:cNvPr id="8" name="Picture 7"/>
            <p:cNvPicPr>
              <a:picLocks noChangeAspect="1"/>
            </p:cNvPicPr>
            <p:nvPr/>
          </p:nvPicPr>
          <p:blipFill>
            <a:blip r:embed="rId4"/>
            <a:stretch>
              <a:fillRect/>
            </a:stretch>
          </p:blipFill>
          <p:spPr>
            <a:xfrm>
              <a:off x="179880" y="1657350"/>
              <a:ext cx="3654237" cy="3725056"/>
            </a:xfrm>
            <a:prstGeom prst="rect">
              <a:avLst/>
            </a:prstGeom>
          </p:spPr>
        </p:pic>
        <p:sp>
          <p:nvSpPr>
            <p:cNvPr id="13" name="TextBox 12"/>
            <p:cNvSpPr txBox="1"/>
            <p:nvPr/>
          </p:nvSpPr>
          <p:spPr>
            <a:xfrm>
              <a:off x="796348" y="1713273"/>
              <a:ext cx="578277" cy="276999"/>
            </a:xfrm>
            <a:prstGeom prst="rect">
              <a:avLst/>
            </a:prstGeom>
            <a:solidFill>
              <a:schemeClr val="bg1"/>
            </a:solidFill>
          </p:spPr>
          <p:txBody>
            <a:bodyPr wrap="square" rtlCol="0">
              <a:spAutoFit/>
            </a:bodyPr>
            <a:lstStyle/>
            <a:p>
              <a:r>
                <a:rPr lang="en-US" sz="1200" b="1" dirty="0" smtClean="0">
                  <a:latin typeface="Calibri" charset="0"/>
                  <a:ea typeface="Calibri" charset="0"/>
                  <a:cs typeface="Calibri" charset="0"/>
                </a:rPr>
                <a:t>RPKM</a:t>
              </a:r>
              <a:endParaRPr lang="en-US" sz="1200" b="1" dirty="0">
                <a:latin typeface="Calibri" charset="0"/>
                <a:ea typeface="Calibri" charset="0"/>
                <a:cs typeface="Calibri" charset="0"/>
              </a:endParaRPr>
            </a:p>
          </p:txBody>
        </p:sp>
      </p:grpSp>
    </p:spTree>
    <p:extLst>
      <p:ext uri="{BB962C8B-B14F-4D97-AF65-F5344CB8AC3E}">
        <p14:creationId xmlns:p14="http://schemas.microsoft.com/office/powerpoint/2010/main" val="19374150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91915"/>
            <a:ext cx="12192000" cy="1143000"/>
          </a:xfrm>
        </p:spPr>
        <p:txBody>
          <a:bodyPr/>
          <a:lstStyle/>
          <a:p>
            <a:r>
              <a:rPr lang="en-US" dirty="0" smtClean="0"/>
              <a:t>Overlap of significant DEGs using different DE pipelines</a:t>
            </a:r>
            <a:endParaRPr lang="en-US" dirty="0"/>
          </a:p>
        </p:txBody>
      </p:sp>
      <p:pic>
        <p:nvPicPr>
          <p:cNvPr id="7" name="Picture 6"/>
          <p:cNvPicPr>
            <a:picLocks noChangeAspect="1"/>
          </p:cNvPicPr>
          <p:nvPr/>
        </p:nvPicPr>
        <p:blipFill>
          <a:blip r:embed="rId2"/>
          <a:stretch>
            <a:fillRect/>
          </a:stretch>
        </p:blipFill>
        <p:spPr>
          <a:xfrm>
            <a:off x="-104931" y="1843789"/>
            <a:ext cx="4601979" cy="4691165"/>
          </a:xfrm>
          <a:prstGeom prst="rect">
            <a:avLst/>
          </a:prstGeom>
        </p:spPr>
      </p:pic>
      <p:pic>
        <p:nvPicPr>
          <p:cNvPr id="8" name="Picture 7"/>
          <p:cNvPicPr>
            <a:picLocks noChangeAspect="1"/>
          </p:cNvPicPr>
          <p:nvPr/>
        </p:nvPicPr>
        <p:blipFill>
          <a:blip r:embed="rId3"/>
          <a:stretch>
            <a:fillRect/>
          </a:stretch>
        </p:blipFill>
        <p:spPr>
          <a:xfrm>
            <a:off x="3941163" y="1843789"/>
            <a:ext cx="4601979" cy="4691165"/>
          </a:xfrm>
          <a:prstGeom prst="rect">
            <a:avLst/>
          </a:prstGeom>
        </p:spPr>
      </p:pic>
      <p:pic>
        <p:nvPicPr>
          <p:cNvPr id="9" name="Picture 8"/>
          <p:cNvPicPr>
            <a:picLocks noChangeAspect="1"/>
          </p:cNvPicPr>
          <p:nvPr/>
        </p:nvPicPr>
        <p:blipFill>
          <a:blip r:embed="rId4"/>
          <a:stretch>
            <a:fillRect/>
          </a:stretch>
        </p:blipFill>
        <p:spPr>
          <a:xfrm>
            <a:off x="7987258" y="1843789"/>
            <a:ext cx="4601979" cy="4691165"/>
          </a:xfrm>
          <a:prstGeom prst="rect">
            <a:avLst/>
          </a:prstGeom>
        </p:spPr>
      </p:pic>
      <p:sp>
        <p:nvSpPr>
          <p:cNvPr id="10" name="TextBox 9"/>
          <p:cNvSpPr txBox="1"/>
          <p:nvPr/>
        </p:nvSpPr>
        <p:spPr>
          <a:xfrm>
            <a:off x="156533" y="6211788"/>
            <a:ext cx="5096267" cy="646331"/>
          </a:xfrm>
          <a:prstGeom prst="rect">
            <a:avLst/>
          </a:prstGeom>
          <a:noFill/>
        </p:spPr>
        <p:txBody>
          <a:bodyPr wrap="none" rtlCol="0">
            <a:spAutoFit/>
          </a:bodyPr>
          <a:lstStyle/>
          <a:p>
            <a:r>
              <a:rPr lang="en-US" dirty="0" smtClean="0"/>
              <a:t>Significant Differentially </a:t>
            </a:r>
            <a:r>
              <a:rPr lang="en-US" smtClean="0"/>
              <a:t>Expressed Transcripts:</a:t>
            </a:r>
          </a:p>
          <a:p>
            <a:r>
              <a:rPr lang="en-US" dirty="0" smtClean="0"/>
              <a:t>abs(</a:t>
            </a:r>
            <a:r>
              <a:rPr lang="en-US" dirty="0" err="1" smtClean="0"/>
              <a:t>logFC</a:t>
            </a:r>
            <a:r>
              <a:rPr lang="en-US" dirty="0" smtClean="0"/>
              <a:t>) &gt; 1.5, FDR &lt; 0.05</a:t>
            </a:r>
            <a:endParaRPr lang="en-US" dirty="0"/>
          </a:p>
        </p:txBody>
      </p:sp>
      <p:sp>
        <p:nvSpPr>
          <p:cNvPr id="11" name="TextBox 10"/>
          <p:cNvSpPr txBox="1"/>
          <p:nvPr/>
        </p:nvSpPr>
        <p:spPr>
          <a:xfrm>
            <a:off x="852621" y="2100652"/>
            <a:ext cx="340158" cy="369332"/>
          </a:xfrm>
          <a:prstGeom prst="rect">
            <a:avLst/>
          </a:prstGeom>
          <a:noFill/>
        </p:spPr>
        <p:txBody>
          <a:bodyPr wrap="none" rtlCol="0">
            <a:spAutoFit/>
          </a:bodyPr>
          <a:lstStyle/>
          <a:p>
            <a:r>
              <a:rPr lang="en-US" dirty="0" smtClean="0"/>
              <a:t>A</a:t>
            </a:r>
            <a:endParaRPr lang="en-US" dirty="0"/>
          </a:p>
        </p:txBody>
      </p:sp>
      <p:sp>
        <p:nvSpPr>
          <p:cNvPr id="12" name="TextBox 11"/>
          <p:cNvSpPr txBox="1"/>
          <p:nvPr/>
        </p:nvSpPr>
        <p:spPr>
          <a:xfrm>
            <a:off x="4644196" y="2063076"/>
            <a:ext cx="803189" cy="369332"/>
          </a:xfrm>
          <a:prstGeom prst="rect">
            <a:avLst/>
          </a:prstGeom>
          <a:noFill/>
        </p:spPr>
        <p:txBody>
          <a:bodyPr wrap="square" rtlCol="0">
            <a:spAutoFit/>
          </a:bodyPr>
          <a:lstStyle/>
          <a:p>
            <a:r>
              <a:rPr lang="en-US" smtClean="0"/>
              <a:t>B</a:t>
            </a:r>
            <a:endParaRPr lang="en-US"/>
          </a:p>
        </p:txBody>
      </p:sp>
      <p:sp>
        <p:nvSpPr>
          <p:cNvPr id="13" name="TextBox 12"/>
          <p:cNvSpPr txBox="1"/>
          <p:nvPr/>
        </p:nvSpPr>
        <p:spPr>
          <a:xfrm>
            <a:off x="8623391" y="2026511"/>
            <a:ext cx="506627" cy="369332"/>
          </a:xfrm>
          <a:prstGeom prst="rect">
            <a:avLst/>
          </a:prstGeom>
          <a:noFill/>
        </p:spPr>
        <p:txBody>
          <a:bodyPr wrap="square" rtlCol="0">
            <a:spAutoFit/>
          </a:bodyPr>
          <a:lstStyle/>
          <a:p>
            <a:r>
              <a:rPr lang="en-US" dirty="0" smtClean="0"/>
              <a:t>C</a:t>
            </a:r>
            <a:endParaRPr lang="en-US" dirty="0"/>
          </a:p>
        </p:txBody>
      </p:sp>
    </p:spTree>
    <p:extLst>
      <p:ext uri="{BB962C8B-B14F-4D97-AF65-F5344CB8AC3E}">
        <p14:creationId xmlns:p14="http://schemas.microsoft.com/office/powerpoint/2010/main" val="4803663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67062"/>
            <a:ext cx="10363200" cy="1143000"/>
          </a:xfrm>
        </p:spPr>
        <p:txBody>
          <a:bodyPr/>
          <a:lstStyle/>
          <a:p>
            <a:r>
              <a:rPr lang="en-US" dirty="0" smtClean="0"/>
              <a:t>Outline</a:t>
            </a:r>
            <a:endParaRPr lang="en-US" dirty="0"/>
          </a:p>
        </p:txBody>
      </p:sp>
      <p:sp>
        <p:nvSpPr>
          <p:cNvPr id="3" name="Content Placeholder 2"/>
          <p:cNvSpPr>
            <a:spLocks noGrp="1"/>
          </p:cNvSpPr>
          <p:nvPr>
            <p:ph idx="1"/>
          </p:nvPr>
        </p:nvSpPr>
        <p:spPr>
          <a:xfrm>
            <a:off x="914400" y="1480278"/>
            <a:ext cx="10363200" cy="3429000"/>
          </a:xfrm>
        </p:spPr>
        <p:txBody>
          <a:bodyPr/>
          <a:lstStyle/>
          <a:p>
            <a:pPr marL="457200" indent="-457200">
              <a:buFont typeface="+mj-lt"/>
              <a:buAutoNum type="arabicPeriod"/>
            </a:pPr>
            <a:r>
              <a:rPr lang="en-US" dirty="0">
                <a:solidFill>
                  <a:schemeClr val="bg2">
                    <a:lumMod val="60000"/>
                    <a:lumOff val="40000"/>
                  </a:schemeClr>
                </a:solidFill>
              </a:rPr>
              <a:t>Introduction of RNA-</a:t>
            </a:r>
            <a:r>
              <a:rPr lang="en-US" dirty="0" err="1">
                <a:solidFill>
                  <a:schemeClr val="bg2">
                    <a:lumMod val="60000"/>
                    <a:lumOff val="40000"/>
                  </a:schemeClr>
                </a:solidFill>
              </a:rPr>
              <a:t>seq</a:t>
            </a:r>
            <a:endParaRPr lang="en-US" dirty="0">
              <a:solidFill>
                <a:schemeClr val="bg2">
                  <a:lumMod val="60000"/>
                  <a:lumOff val="40000"/>
                </a:schemeClr>
              </a:solidFill>
            </a:endParaRPr>
          </a:p>
          <a:p>
            <a:pPr marL="457200" indent="-457200">
              <a:buFont typeface="+mj-lt"/>
              <a:buAutoNum type="arabicPeriod"/>
            </a:pPr>
            <a:r>
              <a:rPr lang="en-US" dirty="0" smtClean="0">
                <a:solidFill>
                  <a:schemeClr val="bg2">
                    <a:lumMod val="60000"/>
                    <a:lumOff val="40000"/>
                  </a:schemeClr>
                </a:solidFill>
              </a:rPr>
              <a:t>Project</a:t>
            </a:r>
          </a:p>
          <a:p>
            <a:pPr marL="457200" indent="-457200">
              <a:buFont typeface="+mj-lt"/>
              <a:buAutoNum type="arabicPeriod"/>
            </a:pPr>
            <a:r>
              <a:rPr lang="en-US" dirty="0" smtClean="0">
                <a:solidFill>
                  <a:schemeClr val="bg2">
                    <a:lumMod val="60000"/>
                    <a:lumOff val="40000"/>
                  </a:schemeClr>
                </a:solidFill>
              </a:rPr>
              <a:t>Normalization Methods</a:t>
            </a:r>
          </a:p>
          <a:p>
            <a:pPr marL="457200" indent="-457200">
              <a:buFont typeface="+mj-lt"/>
              <a:buAutoNum type="arabicPeriod"/>
            </a:pPr>
            <a:r>
              <a:rPr lang="en-US" dirty="0" smtClean="0">
                <a:solidFill>
                  <a:schemeClr val="bg2">
                    <a:lumMod val="60000"/>
                    <a:lumOff val="40000"/>
                  </a:schemeClr>
                </a:solidFill>
              </a:rPr>
              <a:t>Differential Expression Analysis</a:t>
            </a:r>
          </a:p>
          <a:p>
            <a:pPr marL="457200" indent="-457200">
              <a:buFont typeface="+mj-lt"/>
              <a:buAutoNum type="arabicPeriod"/>
            </a:pPr>
            <a:r>
              <a:rPr lang="en-US" dirty="0" smtClean="0">
                <a:solidFill>
                  <a:schemeClr val="bg2">
                    <a:lumMod val="60000"/>
                    <a:lumOff val="40000"/>
                  </a:schemeClr>
                </a:solidFill>
              </a:rPr>
              <a:t>R Packages Used for Differential Analysis</a:t>
            </a:r>
          </a:p>
          <a:p>
            <a:pPr marL="457200" indent="-457200">
              <a:buFont typeface="+mj-lt"/>
              <a:buAutoNum type="arabicPeriod"/>
            </a:pPr>
            <a:r>
              <a:rPr lang="en-US" dirty="0" smtClean="0">
                <a:solidFill>
                  <a:schemeClr val="bg2">
                    <a:lumMod val="60000"/>
                    <a:lumOff val="40000"/>
                  </a:schemeClr>
                </a:solidFill>
              </a:rPr>
              <a:t>Preliminary Results</a:t>
            </a:r>
          </a:p>
          <a:p>
            <a:pPr marL="457200" indent="-457200">
              <a:buFont typeface="+mj-lt"/>
              <a:buAutoNum type="arabicPeriod"/>
            </a:pPr>
            <a:r>
              <a:rPr lang="en-US" dirty="0" smtClean="0"/>
              <a:t>Conclusions</a:t>
            </a:r>
          </a:p>
          <a:p>
            <a:pPr marL="457200" indent="-457200">
              <a:buFont typeface="+mj-lt"/>
              <a:buAutoNum type="arabicPeriod"/>
            </a:pPr>
            <a:endParaRPr lang="en-US" dirty="0"/>
          </a:p>
        </p:txBody>
      </p:sp>
      <p:sp>
        <p:nvSpPr>
          <p:cNvPr id="4" name="Content Placeholder 2"/>
          <p:cNvSpPr txBox="1">
            <a:spLocks/>
          </p:cNvSpPr>
          <p:nvPr/>
        </p:nvSpPr>
        <p:spPr>
          <a:xfrm>
            <a:off x="914400" y="1480278"/>
            <a:ext cx="10363200" cy="3429000"/>
          </a:xfrm>
          <a:prstGeom prst="rect">
            <a:avLst/>
          </a:prstGeom>
        </p:spPr>
        <p:txBody>
          <a:bodyPr/>
          <a:lstStyle>
            <a:lvl1pPr marL="342900" indent="-342900" algn="l" rtl="0" eaLnBrk="0" fontAlgn="base" hangingPunct="0">
              <a:spcBef>
                <a:spcPct val="20000"/>
              </a:spcBef>
              <a:spcAft>
                <a:spcPct val="0"/>
              </a:spcAft>
              <a:buClr>
                <a:srgbClr val="FF6600"/>
              </a:buClr>
              <a:defRPr sz="2400" b="0" i="0">
                <a:solidFill>
                  <a:srgbClr val="606060"/>
                </a:solidFill>
                <a:latin typeface="Trebuchet MS"/>
                <a:ea typeface="ＭＳ Ｐゴシック" pitchFamily="122" charset="-128"/>
                <a:cs typeface="Trebuchet MS"/>
              </a:defRPr>
            </a:lvl1pPr>
            <a:lvl2pPr marL="742950" indent="-285750" algn="l" rtl="0" eaLnBrk="0" fontAlgn="base" hangingPunct="0">
              <a:spcBef>
                <a:spcPct val="20000"/>
              </a:spcBef>
              <a:spcAft>
                <a:spcPct val="0"/>
              </a:spcAft>
              <a:buClrTx/>
              <a:buSzPct val="80000"/>
              <a:buFont typeface="Times" pitchFamily="122" charset="0"/>
              <a:buChar char="•"/>
              <a:defRPr sz="2400" b="0" i="0">
                <a:solidFill>
                  <a:srgbClr val="606060"/>
                </a:solidFill>
                <a:latin typeface="Trebuchet MS"/>
                <a:ea typeface="ＭＳ Ｐゴシック" pitchFamily="122" charset="-128"/>
                <a:cs typeface="Trebuchet MS"/>
              </a:defRPr>
            </a:lvl2pPr>
            <a:lvl3pPr marL="1143000" indent="-228600" algn="l" rtl="0" eaLnBrk="0" fontAlgn="base" hangingPunct="0">
              <a:spcBef>
                <a:spcPct val="20000"/>
              </a:spcBef>
              <a:spcAft>
                <a:spcPct val="0"/>
              </a:spcAft>
              <a:buClrTx/>
              <a:buChar char="•"/>
              <a:defRPr sz="2000" b="0" i="0">
                <a:solidFill>
                  <a:srgbClr val="606060"/>
                </a:solidFill>
                <a:latin typeface="Trebuchet MS"/>
                <a:ea typeface="ＭＳ Ｐゴシック" pitchFamily="122" charset="-128"/>
                <a:cs typeface="Trebuchet MS"/>
              </a:defRPr>
            </a:lvl3pPr>
            <a:lvl4pPr marL="1600200" indent="-228600" algn="l" rtl="0" eaLnBrk="0" fontAlgn="base" hangingPunct="0">
              <a:spcBef>
                <a:spcPct val="20000"/>
              </a:spcBef>
              <a:spcAft>
                <a:spcPct val="0"/>
              </a:spcAft>
              <a:buClrTx/>
              <a:buSzPct val="95000"/>
              <a:buFont typeface="Times" pitchFamily="122" charset="0"/>
              <a:buChar char="•"/>
              <a:defRPr sz="2000" b="0" i="0">
                <a:solidFill>
                  <a:srgbClr val="606060"/>
                </a:solidFill>
                <a:latin typeface="Trebuchet MS"/>
                <a:ea typeface="ＭＳ Ｐゴシック" pitchFamily="122" charset="-128"/>
                <a:cs typeface="Trebuchet MS"/>
              </a:defRPr>
            </a:lvl4pPr>
            <a:lvl5pPr marL="2057400" indent="-228600" algn="l" rtl="0" eaLnBrk="0" fontAlgn="base" hangingPunct="0">
              <a:spcBef>
                <a:spcPct val="20000"/>
              </a:spcBef>
              <a:spcAft>
                <a:spcPct val="0"/>
              </a:spcAft>
              <a:buClr>
                <a:schemeClr val="bg1"/>
              </a:buClr>
              <a:defRPr sz="2000" b="0" i="1">
                <a:solidFill>
                  <a:srgbClr val="606060"/>
                </a:solidFill>
                <a:latin typeface="Trebuchet MS"/>
                <a:ea typeface="ＭＳ Ｐゴシック" pitchFamily="122" charset="-128"/>
                <a:cs typeface="Trebuchet MS"/>
              </a:defRPr>
            </a:lvl5pPr>
            <a:lvl6pPr marL="25146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6pPr>
            <a:lvl7pPr marL="29718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7pPr>
            <a:lvl8pPr marL="34290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8pPr>
            <a:lvl9pPr marL="38862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9pPr>
          </a:lstStyle>
          <a:p>
            <a:endParaRPr lang="en-US" kern="0"/>
          </a:p>
        </p:txBody>
      </p:sp>
    </p:spTree>
    <p:extLst>
      <p:ext uri="{BB962C8B-B14F-4D97-AF65-F5344CB8AC3E}">
        <p14:creationId xmlns:p14="http://schemas.microsoft.com/office/powerpoint/2010/main" val="7243465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754" y="502171"/>
            <a:ext cx="10363200" cy="1143000"/>
          </a:xfrm>
        </p:spPr>
        <p:txBody>
          <a:bodyPr/>
          <a:lstStyle/>
          <a:p>
            <a:r>
              <a:rPr lang="en-US" dirty="0" smtClean="0"/>
              <a:t>Concept of RNA splicing</a:t>
            </a:r>
            <a:endParaRPr lang="en-US" dirty="0"/>
          </a:p>
        </p:txBody>
      </p:sp>
      <p:sp>
        <p:nvSpPr>
          <p:cNvPr id="10" name="内容占位符 2"/>
          <p:cNvSpPr>
            <a:spLocks noGrp="1"/>
          </p:cNvSpPr>
          <p:nvPr>
            <p:ph idx="1"/>
          </p:nvPr>
        </p:nvSpPr>
        <p:spPr>
          <a:xfrm>
            <a:off x="508635" y="1442683"/>
            <a:ext cx="10515600" cy="4351338"/>
          </a:xfrm>
        </p:spPr>
        <p:txBody>
          <a:bodyPr/>
          <a:lstStyle/>
          <a:p>
            <a:pPr marL="457200" indent="-457200"/>
            <a:r>
              <a:rPr lang="en-US" altLang="zh-CN" sz="2000" dirty="0">
                <a:latin typeface="Times New Roman" charset="0"/>
              </a:rPr>
              <a:t>I</a:t>
            </a:r>
            <a:r>
              <a:rPr lang="zh-CN" altLang="en-US" sz="2000" dirty="0">
                <a:latin typeface="Times New Roman" charset="0"/>
              </a:rPr>
              <a:t>ntron: Redundant sequencing(non-coding sequence)</a:t>
            </a:r>
          </a:p>
          <a:p>
            <a:pPr marL="457200" indent="-457200"/>
            <a:r>
              <a:rPr lang="zh-CN" altLang="en-US" sz="2000" dirty="0">
                <a:latin typeface="Times New Roman" charset="0"/>
              </a:rPr>
              <a:t>Exon: Coding sequence to code for protein</a:t>
            </a:r>
          </a:p>
          <a:p>
            <a:pPr marL="457200" indent="-457200"/>
            <a:r>
              <a:rPr lang="zh-CN" altLang="en-US" sz="2000" dirty="0">
                <a:latin typeface="Times New Roman" charset="0"/>
              </a:rPr>
              <a:t>Splicing:Removing all intron from primary mRNA transcript for translation</a:t>
            </a:r>
          </a:p>
          <a:p>
            <a:pPr marL="457200" indent="-457200"/>
            <a:endParaRPr lang="zh-CN" altLang="en-US" sz="2000" dirty="0">
              <a:latin typeface="Times New Roman" charset="0"/>
            </a:endParaRPr>
          </a:p>
          <a:p>
            <a:pPr marL="457200" indent="-457200"/>
            <a:endParaRPr lang="zh-CN" altLang="en-US" sz="2000" dirty="0">
              <a:latin typeface="Times New Roman" charset="0"/>
            </a:endParaRPr>
          </a:p>
          <a:p>
            <a:pPr marL="457200" indent="-457200"/>
            <a:endParaRPr lang="zh-CN" altLang="en-US" sz="2000" dirty="0">
              <a:latin typeface="Times New Roman" charset="0"/>
            </a:endParaRPr>
          </a:p>
          <a:p>
            <a:pPr marL="457200" indent="-457200"/>
            <a:endParaRPr lang="zh-CN" altLang="en-US" sz="2000" dirty="0">
              <a:latin typeface="Times New Roman" charset="0"/>
            </a:endParaRPr>
          </a:p>
          <a:p>
            <a:pPr marL="457200" indent="-457200"/>
            <a:endParaRPr lang="en-US" altLang="zh-CN" sz="2000" dirty="0" smtClean="0">
              <a:latin typeface="Times New Roman" charset="0"/>
            </a:endParaRPr>
          </a:p>
          <a:p>
            <a:pPr marL="457200" indent="-457200"/>
            <a:endParaRPr lang="zh-CN" altLang="en-US" sz="2000" dirty="0">
              <a:latin typeface="Times New Roman" charset="0"/>
            </a:endParaRPr>
          </a:p>
        </p:txBody>
      </p:sp>
      <p:pic>
        <p:nvPicPr>
          <p:cNvPr id="11" name="图片 3"/>
          <p:cNvPicPr>
            <a:picLocks noChangeAspect="1"/>
          </p:cNvPicPr>
          <p:nvPr/>
        </p:nvPicPr>
        <p:blipFill>
          <a:blip r:embed="rId2"/>
          <a:stretch>
            <a:fillRect/>
          </a:stretch>
        </p:blipFill>
        <p:spPr>
          <a:xfrm>
            <a:off x="2230195" y="2827234"/>
            <a:ext cx="8120852" cy="3537708"/>
          </a:xfrm>
          <a:prstGeom prst="rect">
            <a:avLst/>
          </a:prstGeom>
          <a:noFill/>
          <a:ln w="9525">
            <a:noFill/>
            <a:miter/>
          </a:ln>
        </p:spPr>
      </p:pic>
    </p:spTree>
    <p:extLst>
      <p:ext uri="{BB962C8B-B14F-4D97-AF65-F5344CB8AC3E}">
        <p14:creationId xmlns:p14="http://schemas.microsoft.com/office/powerpoint/2010/main" val="16278325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Interpretations/Thoughts</a:t>
            </a:r>
            <a:endParaRPr lang="en-US" dirty="0"/>
          </a:p>
        </p:txBody>
      </p:sp>
      <p:sp>
        <p:nvSpPr>
          <p:cNvPr id="3" name="Content Placeholder 2"/>
          <p:cNvSpPr>
            <a:spLocks noGrp="1"/>
          </p:cNvSpPr>
          <p:nvPr>
            <p:ph idx="1"/>
          </p:nvPr>
        </p:nvSpPr>
        <p:spPr/>
        <p:txBody>
          <a:bodyPr/>
          <a:lstStyle/>
          <a:p>
            <a:r>
              <a:rPr lang="en-US" dirty="0" smtClean="0"/>
              <a:t>Different approaches to analyze differentially expressed genes, results in distinct outcomes.</a:t>
            </a:r>
          </a:p>
          <a:p>
            <a:r>
              <a:rPr lang="en-US" dirty="0" smtClean="0"/>
              <a:t>The input differences between differential expression algorithms are often overlooked, yet they require an appropriate input for plausible results.</a:t>
            </a:r>
          </a:p>
          <a:p>
            <a:r>
              <a:rPr lang="en-US" dirty="0" smtClean="0"/>
              <a:t>Does DESeq2 have a bias towards detecting longer genes as statistically significant? </a:t>
            </a:r>
          </a:p>
          <a:p>
            <a:endParaRPr lang="en-US" dirty="0"/>
          </a:p>
        </p:txBody>
      </p:sp>
    </p:spTree>
    <p:extLst>
      <p:ext uri="{BB962C8B-B14F-4D97-AF65-F5344CB8AC3E}">
        <p14:creationId xmlns:p14="http://schemas.microsoft.com/office/powerpoint/2010/main" val="11557837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idx="1"/>
          </p:nvPr>
        </p:nvSpPr>
        <p:spPr>
          <a:xfrm>
            <a:off x="914400" y="2119184"/>
            <a:ext cx="10363200" cy="3429000"/>
          </a:xfrm>
        </p:spPr>
        <p:txBody>
          <a:bodyPr/>
          <a:lstStyle/>
          <a:p>
            <a:pPr>
              <a:buFont typeface="Arial" charset="0"/>
              <a:buChar char="•"/>
            </a:pPr>
            <a:r>
              <a:rPr lang="en-US" dirty="0" smtClean="0"/>
              <a:t>Consider rounding RSEM to nearest whole integer and use DESeq2</a:t>
            </a:r>
          </a:p>
          <a:p>
            <a:pPr>
              <a:buFont typeface="Arial" charset="0"/>
              <a:buChar char="•"/>
            </a:pPr>
            <a:r>
              <a:rPr lang="en-US" dirty="0" smtClean="0"/>
              <a:t>Conduct analysis of both groups of datasets with </a:t>
            </a:r>
            <a:r>
              <a:rPr lang="en-US" dirty="0" err="1" smtClean="0"/>
              <a:t>edgeR</a:t>
            </a:r>
            <a:endParaRPr lang="en-US" dirty="0" smtClean="0"/>
          </a:p>
          <a:p>
            <a:pPr>
              <a:buFont typeface="Arial" charset="0"/>
              <a:buChar char="•"/>
            </a:pPr>
            <a:r>
              <a:rPr lang="en-US" dirty="0" smtClean="0"/>
              <a:t>Conduct comparison of gene length against FDR-corrected </a:t>
            </a:r>
            <a:r>
              <a:rPr lang="en-US" dirty="0" err="1" smtClean="0"/>
              <a:t>pvalues</a:t>
            </a:r>
            <a:r>
              <a:rPr lang="en-US" dirty="0" smtClean="0"/>
              <a:t> from all analyses</a:t>
            </a:r>
          </a:p>
          <a:p>
            <a:pPr>
              <a:buFont typeface="Arial" charset="0"/>
              <a:buChar char="•"/>
            </a:pPr>
            <a:r>
              <a:rPr lang="en-US" dirty="0" smtClean="0"/>
              <a:t>Heat maps of DETs to observe patterns across patients</a:t>
            </a:r>
          </a:p>
          <a:p>
            <a:pPr>
              <a:buFont typeface="Arial" charset="0"/>
              <a:buChar char="•"/>
            </a:pPr>
            <a:r>
              <a:rPr lang="en-US" dirty="0" smtClean="0"/>
              <a:t>PCA of patients – look for batch effects (</a:t>
            </a:r>
            <a:r>
              <a:rPr lang="en-US" dirty="0" err="1" smtClean="0"/>
              <a:t>sva</a:t>
            </a:r>
            <a:r>
              <a:rPr lang="en-US" dirty="0" smtClean="0"/>
              <a:t> package)</a:t>
            </a:r>
          </a:p>
          <a:p>
            <a:pPr>
              <a:buFont typeface="Arial" charset="0"/>
              <a:buChar char="•"/>
            </a:pPr>
            <a:r>
              <a:rPr lang="en-US" dirty="0" smtClean="0"/>
              <a:t>GSEA of DETs for biological insight</a:t>
            </a:r>
            <a:endParaRPr lang="en-US" dirty="0"/>
          </a:p>
        </p:txBody>
      </p:sp>
    </p:spTree>
    <p:extLst>
      <p:ext uri="{BB962C8B-B14F-4D97-AF65-F5344CB8AC3E}">
        <p14:creationId xmlns:p14="http://schemas.microsoft.com/office/powerpoint/2010/main" val="17301546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12060815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3" y="640080"/>
            <a:ext cx="10363200" cy="1143000"/>
          </a:xfrm>
        </p:spPr>
        <p:txBody>
          <a:bodyPr/>
          <a:lstStyle/>
          <a:p>
            <a:r>
              <a:rPr lang="en-US" smtClean="0"/>
              <a:t>RNA Sequencing</a:t>
            </a:r>
            <a:endParaRPr lang="en-US"/>
          </a:p>
        </p:txBody>
      </p:sp>
      <p:sp>
        <p:nvSpPr>
          <p:cNvPr id="3" name="Content Placeholder 2"/>
          <p:cNvSpPr>
            <a:spLocks noGrp="1"/>
          </p:cNvSpPr>
          <p:nvPr>
            <p:ph idx="1"/>
          </p:nvPr>
        </p:nvSpPr>
        <p:spPr>
          <a:xfrm>
            <a:off x="448887" y="1512916"/>
            <a:ext cx="10828713" cy="4430684"/>
          </a:xfrm>
        </p:spPr>
        <p:txBody>
          <a:bodyPr/>
          <a:lstStyle/>
          <a:p>
            <a:pPr>
              <a:buFont typeface="Arial" charset="0"/>
              <a:buChar char="•"/>
            </a:pPr>
            <a:r>
              <a:rPr lang="en-US" dirty="0" smtClean="0"/>
              <a:t>Involves direct sequencing of complementary DNA (cDNA) using next generation sequencing (NGS) for discovering:</a:t>
            </a:r>
          </a:p>
          <a:p>
            <a:pPr lvl="1">
              <a:buFont typeface="Arial" charset="0"/>
              <a:buChar char="•"/>
            </a:pPr>
            <a:r>
              <a:rPr lang="en-US" dirty="0" smtClean="0"/>
              <a:t>Transcript profiling and analysis of new transcripts</a:t>
            </a:r>
          </a:p>
          <a:p>
            <a:pPr lvl="1">
              <a:buFont typeface="Arial" charset="0"/>
              <a:buChar char="•"/>
            </a:pPr>
            <a:r>
              <a:rPr lang="en-US" dirty="0" smtClean="0"/>
              <a:t>New isoforms</a:t>
            </a:r>
          </a:p>
          <a:p>
            <a:pPr lvl="1">
              <a:buFont typeface="Arial" charset="0"/>
              <a:buChar char="•"/>
            </a:pPr>
            <a:r>
              <a:rPr lang="en-US" dirty="0" smtClean="0"/>
              <a:t>Alternative splice sites</a:t>
            </a:r>
          </a:p>
          <a:p>
            <a:pPr lvl="1">
              <a:buFont typeface="Arial" charset="0"/>
              <a:buChar char="•"/>
            </a:pPr>
            <a:r>
              <a:rPr lang="en-US" dirty="0" smtClean="0"/>
              <a:t>Rare transcripts and </a:t>
            </a:r>
            <a:r>
              <a:rPr lang="en-US" dirty="0" err="1" smtClean="0"/>
              <a:t>cSNPs</a:t>
            </a:r>
            <a:endParaRPr lang="en-US" dirty="0" smtClean="0"/>
          </a:p>
          <a:p>
            <a:pPr marL="0" indent="0"/>
            <a:endParaRPr lang="en-US" dirty="0" smtClean="0"/>
          </a:p>
        </p:txBody>
      </p:sp>
      <p:pic>
        <p:nvPicPr>
          <p:cNvPr id="4" name="Picture 3"/>
          <p:cNvPicPr>
            <a:picLocks noChangeAspect="1"/>
          </p:cNvPicPr>
          <p:nvPr/>
        </p:nvPicPr>
        <p:blipFill>
          <a:blip r:embed="rId3"/>
          <a:stretch>
            <a:fillRect/>
          </a:stretch>
        </p:blipFill>
        <p:spPr>
          <a:xfrm>
            <a:off x="1802708" y="4446154"/>
            <a:ext cx="9118600" cy="1955800"/>
          </a:xfrm>
          <a:prstGeom prst="rect">
            <a:avLst/>
          </a:prstGeom>
        </p:spPr>
      </p:pic>
      <p:sp>
        <p:nvSpPr>
          <p:cNvPr id="5" name="TextBox 4"/>
          <p:cNvSpPr txBox="1"/>
          <p:nvPr/>
        </p:nvSpPr>
        <p:spPr>
          <a:xfrm>
            <a:off x="615143" y="6217288"/>
            <a:ext cx="2031325" cy="369332"/>
          </a:xfrm>
          <a:prstGeom prst="rect">
            <a:avLst/>
          </a:prstGeom>
          <a:noFill/>
        </p:spPr>
        <p:txBody>
          <a:bodyPr wrap="none" rtlCol="0">
            <a:spAutoFit/>
          </a:bodyPr>
          <a:lstStyle/>
          <a:p>
            <a:r>
              <a:rPr lang="en-US" dirty="0" smtClean="0"/>
              <a:t>(RNA-</a:t>
            </a:r>
            <a:r>
              <a:rPr lang="en-US" dirty="0" err="1" smtClean="0"/>
              <a:t>seqlopedia</a:t>
            </a:r>
            <a:r>
              <a:rPr lang="en-US" dirty="0" smtClean="0"/>
              <a:t>)</a:t>
            </a:r>
            <a:endParaRPr lang="en-US" dirty="0"/>
          </a:p>
        </p:txBody>
      </p:sp>
    </p:spTree>
    <p:extLst>
      <p:ext uri="{BB962C8B-B14F-4D97-AF65-F5344CB8AC3E}">
        <p14:creationId xmlns:p14="http://schemas.microsoft.com/office/powerpoint/2010/main" val="2069546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008" y="723207"/>
            <a:ext cx="10363200" cy="1143000"/>
          </a:xfrm>
        </p:spPr>
        <p:txBody>
          <a:bodyPr/>
          <a:lstStyle/>
          <a:p>
            <a:r>
              <a:rPr lang="en-US" dirty="0" smtClean="0"/>
              <a:t>Experimental Design: Annotation</a:t>
            </a:r>
            <a:endParaRPr lang="en-US" dirty="0"/>
          </a:p>
        </p:txBody>
      </p:sp>
      <p:sp>
        <p:nvSpPr>
          <p:cNvPr id="3" name="Content Placeholder 2"/>
          <p:cNvSpPr>
            <a:spLocks noGrp="1"/>
          </p:cNvSpPr>
          <p:nvPr>
            <p:ph idx="1"/>
          </p:nvPr>
        </p:nvSpPr>
        <p:spPr>
          <a:xfrm>
            <a:off x="266007" y="1600199"/>
            <a:ext cx="11272057" cy="4817225"/>
          </a:xfrm>
        </p:spPr>
        <p:txBody>
          <a:bodyPr/>
          <a:lstStyle/>
          <a:p>
            <a:pPr marL="0" indent="0"/>
            <a:r>
              <a:rPr lang="en-US" dirty="0" smtClean="0"/>
              <a:t>GOAL: Characterize what is present rather than how much of it is present</a:t>
            </a:r>
          </a:p>
          <a:p>
            <a:pPr>
              <a:buFont typeface="Arial" charset="0"/>
              <a:buChar char="•"/>
            </a:pPr>
            <a:r>
              <a:rPr lang="en-US" dirty="0" smtClean="0"/>
              <a:t>Identify genes and genic architecture by analyzing short-sequencing reads derived form expression of RNA</a:t>
            </a:r>
          </a:p>
          <a:p>
            <a:pPr>
              <a:buFont typeface="Arial" charset="0"/>
              <a:buChar char="•"/>
            </a:pPr>
            <a:r>
              <a:rPr lang="en-US" dirty="0" smtClean="0"/>
              <a:t>*Very important that sequence reads evenly cover each transcripts, including both ends</a:t>
            </a:r>
          </a:p>
          <a:p>
            <a:pPr>
              <a:buFont typeface="Arial" charset="0"/>
              <a:buChar char="•"/>
            </a:pPr>
            <a:r>
              <a:rPr lang="en-US" dirty="0" smtClean="0"/>
              <a:t>Coverage is a function of the method used to prepare the library</a:t>
            </a:r>
          </a:p>
          <a:p>
            <a:pPr>
              <a:buFont typeface="Arial" charset="0"/>
              <a:buChar char="•"/>
            </a:pPr>
            <a:r>
              <a:rPr lang="en-US" dirty="0"/>
              <a:t>Regardless of the method used to prepare the libraries, each method still results in uneven coverage of individual transcripts</a:t>
            </a:r>
            <a:r>
              <a:rPr lang="en-US" dirty="0" smtClean="0"/>
              <a:t>.</a:t>
            </a:r>
          </a:p>
          <a:p>
            <a:pPr lvl="1">
              <a:buFont typeface="Arial" charset="0"/>
              <a:buChar char="•"/>
            </a:pPr>
            <a:r>
              <a:rPr lang="en-US" dirty="0" smtClean="0"/>
              <a:t>Deeper sequencing is required</a:t>
            </a:r>
            <a:r>
              <a:rPr lang="en-US" dirty="0"/>
              <a:t> </a:t>
            </a:r>
            <a:endParaRPr lang="en-US" dirty="0" smtClean="0"/>
          </a:p>
          <a:p>
            <a:pPr marL="0" indent="0"/>
            <a:endParaRPr lang="en-US" dirty="0" smtClean="0"/>
          </a:p>
        </p:txBody>
      </p:sp>
    </p:spTree>
    <p:extLst>
      <p:ext uri="{BB962C8B-B14F-4D97-AF65-F5344CB8AC3E}">
        <p14:creationId xmlns:p14="http://schemas.microsoft.com/office/powerpoint/2010/main" val="7572447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3" y="723208"/>
            <a:ext cx="11288683" cy="1143000"/>
          </a:xfrm>
        </p:spPr>
        <p:txBody>
          <a:bodyPr/>
          <a:lstStyle/>
          <a:p>
            <a:r>
              <a:rPr lang="en-US" dirty="0" smtClean="0"/>
              <a:t>Experimental Design: Differential Gene Expression</a:t>
            </a:r>
            <a:endParaRPr lang="en-US" dirty="0"/>
          </a:p>
        </p:txBody>
      </p:sp>
      <p:sp>
        <p:nvSpPr>
          <p:cNvPr id="3" name="Content Placeholder 2"/>
          <p:cNvSpPr>
            <a:spLocks noGrp="1"/>
          </p:cNvSpPr>
          <p:nvPr>
            <p:ph idx="1"/>
          </p:nvPr>
        </p:nvSpPr>
        <p:spPr>
          <a:xfrm>
            <a:off x="266007" y="1512916"/>
            <a:ext cx="11011593" cy="4430684"/>
          </a:xfrm>
        </p:spPr>
        <p:txBody>
          <a:bodyPr/>
          <a:lstStyle/>
          <a:p>
            <a:pPr>
              <a:buFont typeface="Arial" charset="0"/>
              <a:buChar char="•"/>
            </a:pPr>
            <a:r>
              <a:rPr lang="en-US" dirty="0" smtClean="0"/>
              <a:t>Quantitatively measure differences in level of transcripts between two or more treatment groups</a:t>
            </a:r>
          </a:p>
          <a:p>
            <a:pPr lvl="1">
              <a:buFont typeface="Arial" charset="0"/>
              <a:buChar char="•"/>
            </a:pPr>
            <a:r>
              <a:rPr lang="en-US" b="1" u="sng" dirty="0" smtClean="0"/>
              <a:t>Not</a:t>
            </a:r>
            <a:r>
              <a:rPr lang="en-US" dirty="0" smtClean="0"/>
              <a:t> as simple as comparing read counts that come from each transcript</a:t>
            </a:r>
          </a:p>
          <a:p>
            <a:pPr>
              <a:buFont typeface="Arial" charset="0"/>
              <a:buChar char="•"/>
            </a:pPr>
            <a:r>
              <a:rPr lang="en-US" dirty="0" smtClean="0"/>
              <a:t>Challenges:</a:t>
            </a:r>
          </a:p>
          <a:p>
            <a:pPr lvl="1">
              <a:buFont typeface="Arial" charset="0"/>
              <a:buChar char="•"/>
            </a:pPr>
            <a:r>
              <a:rPr lang="en-US" dirty="0" smtClean="0"/>
              <a:t>No indication of how accurately such counts reflect what was actually present in original sample</a:t>
            </a:r>
          </a:p>
          <a:p>
            <a:pPr>
              <a:buFont typeface="Arial" charset="0"/>
              <a:buChar char="•"/>
            </a:pPr>
            <a:r>
              <a:rPr lang="en-US" dirty="0" smtClean="0"/>
              <a:t>Must obtain information on:</a:t>
            </a:r>
          </a:p>
          <a:p>
            <a:pPr lvl="1">
              <a:buFont typeface="Arial" charset="0"/>
              <a:buChar char="•"/>
            </a:pPr>
            <a:r>
              <a:rPr lang="en-US" dirty="0" smtClean="0"/>
              <a:t>Sampling variance</a:t>
            </a:r>
          </a:p>
          <a:p>
            <a:pPr lvl="1">
              <a:buFont typeface="Arial" charset="0"/>
              <a:buChar char="•"/>
            </a:pPr>
            <a:r>
              <a:rPr lang="en-US" dirty="0" smtClean="0"/>
              <a:t>Technical variance</a:t>
            </a:r>
          </a:p>
          <a:p>
            <a:pPr lvl="1">
              <a:buFont typeface="Arial" charset="0"/>
              <a:buChar char="•"/>
            </a:pPr>
            <a:r>
              <a:rPr lang="en-US" dirty="0" smtClean="0"/>
              <a:t>Biological variance</a:t>
            </a:r>
            <a:endParaRPr lang="en-US" dirty="0"/>
          </a:p>
        </p:txBody>
      </p:sp>
    </p:spTree>
    <p:extLst>
      <p:ext uri="{BB962C8B-B14F-4D97-AF65-F5344CB8AC3E}">
        <p14:creationId xmlns:p14="http://schemas.microsoft.com/office/powerpoint/2010/main" val="9817825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72190"/>
            <a:ext cx="10363200" cy="1143000"/>
          </a:xfrm>
        </p:spPr>
        <p:txBody>
          <a:bodyPr/>
          <a:lstStyle/>
          <a:p>
            <a:r>
              <a:rPr lang="en-US" dirty="0" smtClean="0"/>
              <a:t>RNA Preparation</a:t>
            </a:r>
            <a:endParaRPr lang="en-US" dirty="0"/>
          </a:p>
        </p:txBody>
      </p:sp>
      <p:sp>
        <p:nvSpPr>
          <p:cNvPr id="3" name="Content Placeholder 2"/>
          <p:cNvSpPr>
            <a:spLocks noGrp="1"/>
          </p:cNvSpPr>
          <p:nvPr>
            <p:ph idx="1"/>
          </p:nvPr>
        </p:nvSpPr>
        <p:spPr>
          <a:xfrm>
            <a:off x="914400" y="1210455"/>
            <a:ext cx="10363200" cy="3429000"/>
          </a:xfrm>
        </p:spPr>
        <p:txBody>
          <a:bodyPr/>
          <a:lstStyle/>
          <a:p>
            <a:pPr marL="0" indent="0">
              <a:buNone/>
            </a:pPr>
            <a:r>
              <a:rPr lang="en-US" altLang="zh-CN" dirty="0"/>
              <a:t>1. Obtain RNA samples from normal people and tumor patients</a:t>
            </a:r>
          </a:p>
          <a:p>
            <a:pPr marL="0" indent="0">
              <a:buNone/>
            </a:pPr>
            <a:r>
              <a:rPr lang="en-US" altLang="zh-CN" dirty="0"/>
              <a:t>2. Compare the RNA samples with their reference genome </a:t>
            </a:r>
            <a:r>
              <a:rPr lang="en-US" altLang="zh-CN" dirty="0" smtClean="0"/>
              <a:t>sequence</a:t>
            </a:r>
            <a:endParaRPr lang="en-US" altLang="zh-CN" dirty="0"/>
          </a:p>
          <a:p>
            <a:pPr marL="0" indent="0">
              <a:buNone/>
            </a:pPr>
            <a:r>
              <a:rPr lang="en-US" altLang="zh-CN" dirty="0"/>
              <a:t>3</a:t>
            </a:r>
            <a:r>
              <a:rPr lang="en-US" altLang="zh-CN" dirty="0" smtClean="0"/>
              <a:t>. Data </a:t>
            </a:r>
            <a:r>
              <a:rPr lang="en-US" altLang="zh-CN" dirty="0"/>
              <a:t>analysis</a:t>
            </a:r>
          </a:p>
          <a:p>
            <a:endParaRPr lang="en-US" dirty="0"/>
          </a:p>
        </p:txBody>
      </p:sp>
      <p:graphicFrame>
        <p:nvGraphicFramePr>
          <p:cNvPr id="4" name="对象 7"/>
          <p:cNvGraphicFramePr/>
          <p:nvPr>
            <p:extLst>
              <p:ext uri="{D42A27DB-BD31-4B8C-83A1-F6EECF244321}">
                <p14:modId xmlns:p14="http://schemas.microsoft.com/office/powerpoint/2010/main" val="961463235"/>
              </p:ext>
            </p:extLst>
          </p:nvPr>
        </p:nvGraphicFramePr>
        <p:xfrm>
          <a:off x="6597876" y="2172335"/>
          <a:ext cx="4852670" cy="4325620"/>
        </p:xfrm>
        <a:graphic>
          <a:graphicData uri="http://schemas.openxmlformats.org/presentationml/2006/ole">
            <mc:AlternateContent xmlns:mc="http://schemas.openxmlformats.org/markup-compatibility/2006">
              <mc:Choice xmlns:v="urn:schemas-microsoft-com:vml" Requires="v">
                <p:oleObj spid="_x0000_s1167" r:id="rId3" imgW="2771775" imgH="3409950" progId="Paint.Picture">
                  <p:embed/>
                </p:oleObj>
              </mc:Choice>
              <mc:Fallback>
                <p:oleObj r:id="rId3" imgW="2771775" imgH="3409950" progId="Paint.Picture">
                  <p:embed/>
                  <p:pic>
                    <p:nvPicPr>
                      <p:cNvPr id="0" name=""/>
                      <p:cNvPicPr/>
                      <p:nvPr/>
                    </p:nvPicPr>
                    <p:blipFill>
                      <a:blip r:embed="rId4"/>
                    </p:blipFill>
                    <p:spPr>
                      <a:xfrm>
                        <a:off x="6597876" y="2172335"/>
                        <a:ext cx="4852670" cy="4325620"/>
                      </a:xfrm>
                      <a:prstGeom prst="rect">
                        <a:avLst/>
                      </a:prstGeom>
                    </p:spPr>
                  </p:pic>
                </p:oleObj>
              </mc:Fallback>
            </mc:AlternateContent>
          </a:graphicData>
        </a:graphic>
      </p:graphicFrame>
      <p:graphicFrame>
        <p:nvGraphicFramePr>
          <p:cNvPr id="5" name="对象 9"/>
          <p:cNvGraphicFramePr/>
          <p:nvPr/>
        </p:nvGraphicFramePr>
        <p:xfrm>
          <a:off x="649605" y="3677285"/>
          <a:ext cx="5382895" cy="2960370"/>
        </p:xfrm>
        <a:graphic>
          <a:graphicData uri="http://schemas.openxmlformats.org/presentationml/2006/ole">
            <mc:AlternateContent xmlns:mc="http://schemas.openxmlformats.org/markup-compatibility/2006">
              <mc:Choice xmlns:v="urn:schemas-microsoft-com:vml" Requires="v">
                <p:oleObj spid="_x0000_s1168" r:id="rId5" imgW="5210175" imgH="1638300" progId="Paint.Picture">
                  <p:embed/>
                </p:oleObj>
              </mc:Choice>
              <mc:Fallback>
                <p:oleObj r:id="rId5" imgW="5210175" imgH="1638300" progId="Paint.Picture">
                  <p:embed/>
                  <p:pic>
                    <p:nvPicPr>
                      <p:cNvPr id="0" name=""/>
                      <p:cNvPicPr/>
                      <p:nvPr/>
                    </p:nvPicPr>
                    <p:blipFill>
                      <a:blip r:embed="rId6"/>
                    </p:blipFill>
                    <p:spPr>
                      <a:xfrm>
                        <a:off x="649605" y="3677285"/>
                        <a:ext cx="5382895" cy="2960370"/>
                      </a:xfrm>
                      <a:prstGeom prst="rect">
                        <a:avLst/>
                      </a:prstGeom>
                    </p:spPr>
                  </p:pic>
                </p:oleObj>
              </mc:Fallback>
            </mc:AlternateContent>
          </a:graphicData>
        </a:graphic>
      </p:graphicFrame>
    </p:spTree>
    <p:extLst>
      <p:ext uri="{BB962C8B-B14F-4D97-AF65-F5344CB8AC3E}">
        <p14:creationId xmlns:p14="http://schemas.microsoft.com/office/powerpoint/2010/main" val="15275338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Tx/>
          <a:buNone/>
          <a:defRPr kumimoji="0" lang="en-US" sz="2400" b="0" i="0" u="none" strike="noStrike" cap="none" normalizeH="0" baseline="0">
            <a:ln>
              <a:noFill/>
            </a:ln>
            <a:solidFill>
              <a:schemeClr val="tx1"/>
            </a:solidFill>
            <a:effectLst/>
            <a:latin typeface="Times" pitchFamily="12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Tx/>
          <a:buNone/>
          <a:defRPr kumimoji="0" lang="en-US" sz="2400" b="0" i="0" u="none" strike="noStrike" cap="none" normalizeH="0" baseline="0">
            <a:ln>
              <a:noFill/>
            </a:ln>
            <a:solidFill>
              <a:schemeClr val="tx1"/>
            </a:solidFill>
            <a:effectLst/>
            <a:latin typeface="Times" pitchFamily="122"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2898</TotalTime>
  <Words>1865</Words>
  <Application>Microsoft Macintosh PowerPoint</Application>
  <PresentationFormat>Widescreen</PresentationFormat>
  <Paragraphs>336</Paragraphs>
  <Slides>52</Slides>
  <Notes>8</Notes>
  <HiddenSlides>6</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3" baseType="lpstr">
      <vt:lpstr>Calibri</vt:lpstr>
      <vt:lpstr>Cambria Math</vt:lpstr>
      <vt:lpstr>Georgia</vt:lpstr>
      <vt:lpstr>ＭＳ Ｐゴシック</vt:lpstr>
      <vt:lpstr>Times</vt:lpstr>
      <vt:lpstr>Times New Roman</vt:lpstr>
      <vt:lpstr>Trebuchet MS</vt:lpstr>
      <vt:lpstr>方正舒体</vt:lpstr>
      <vt:lpstr>Arial</vt:lpstr>
      <vt:lpstr>Office Theme</vt:lpstr>
      <vt:lpstr>Paint.Picture</vt:lpstr>
      <vt:lpstr>Comparative Analysis of Differentially Expressed Transcripts Identified from TCGA RNA-seq Data Compiled From Different Alignment/Normalization Methods</vt:lpstr>
      <vt:lpstr>Outline</vt:lpstr>
      <vt:lpstr>Outline</vt:lpstr>
      <vt:lpstr>PowerPoint Presentation</vt:lpstr>
      <vt:lpstr>Concept of RNA splicing</vt:lpstr>
      <vt:lpstr>RNA Sequencing</vt:lpstr>
      <vt:lpstr>Experimental Design: Annotation</vt:lpstr>
      <vt:lpstr>Experimental Design: Differential Gene Expression</vt:lpstr>
      <vt:lpstr>RNA Preparation</vt:lpstr>
      <vt:lpstr>Library preparation</vt:lpstr>
      <vt:lpstr>Sequencing</vt:lpstr>
      <vt:lpstr>Microarray vs. RNA seq</vt:lpstr>
      <vt:lpstr>PowerPoint Presentation</vt:lpstr>
      <vt:lpstr>Outline</vt:lpstr>
      <vt:lpstr>PowerPoint Presentation</vt:lpstr>
      <vt:lpstr>The Cancer Genome Atlas (TCGA)</vt:lpstr>
      <vt:lpstr>TCGA RNA-seq Datasets</vt:lpstr>
      <vt:lpstr>Outline</vt:lpstr>
      <vt:lpstr>PowerPoint Presentation</vt:lpstr>
      <vt:lpstr>Within Sample Normalization</vt:lpstr>
      <vt:lpstr>TPM</vt:lpstr>
      <vt:lpstr>RPKM/FPKM </vt:lpstr>
      <vt:lpstr>Relationship between TPM and FPKM </vt:lpstr>
      <vt:lpstr>Between Sample Normalization</vt:lpstr>
      <vt:lpstr>RSEM  (RNA-Seq by Expectation-Maximization)  </vt:lpstr>
      <vt:lpstr>Why estimate the expression value before DE?</vt:lpstr>
      <vt:lpstr>Calculating Expression Values </vt:lpstr>
      <vt:lpstr>Differential Expression Analysis using EBSeq </vt:lpstr>
      <vt:lpstr>TMM</vt:lpstr>
      <vt:lpstr>TMM</vt:lpstr>
      <vt:lpstr>TMM</vt:lpstr>
      <vt:lpstr>Other Between Sample Normalization Methods</vt:lpstr>
      <vt:lpstr>Outline</vt:lpstr>
      <vt:lpstr>Binomial distribution and Poisson distribution</vt:lpstr>
      <vt:lpstr>Binomial distribution and Poisson distribution</vt:lpstr>
      <vt:lpstr>Shot noise</vt:lpstr>
      <vt:lpstr>Biological noise: overdispersion</vt:lpstr>
      <vt:lpstr> </vt:lpstr>
      <vt:lpstr>Outline</vt:lpstr>
      <vt:lpstr>limma</vt:lpstr>
      <vt:lpstr>Linear Models</vt:lpstr>
      <vt:lpstr>The empirical Bayes method</vt:lpstr>
      <vt:lpstr>DESeq2</vt:lpstr>
      <vt:lpstr>Outline</vt:lpstr>
      <vt:lpstr>Exploratory Data Analysis</vt:lpstr>
      <vt:lpstr>Exploratory Data Analysis</vt:lpstr>
      <vt:lpstr>Volcano Plots Visualizing Differential Expression </vt:lpstr>
      <vt:lpstr>Overlap of significant DEGs using different DE pipelines</vt:lpstr>
      <vt:lpstr>Outline</vt:lpstr>
      <vt:lpstr>Interpretations/Thoughts</vt:lpstr>
      <vt:lpstr>Future Directions</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amanda</dc:creator>
  <cp:lastModifiedBy>Abbas Rizvi</cp:lastModifiedBy>
  <cp:revision>125</cp:revision>
  <dcterms:created xsi:type="dcterms:W3CDTF">2015-12-07T16:00:00Z</dcterms:created>
  <dcterms:modified xsi:type="dcterms:W3CDTF">2016-04-19T17:26:42Z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2052-10.1.0.5400</vt:lpwstr>
  </property>
</Properties>
</file>